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306" r:id="rId4"/>
    <p:sldId id="307" r:id="rId5"/>
    <p:sldId id="317" r:id="rId6"/>
    <p:sldId id="320" r:id="rId7"/>
    <p:sldId id="324" r:id="rId8"/>
    <p:sldId id="325" r:id="rId9"/>
    <p:sldId id="329" r:id="rId10"/>
    <p:sldId id="327" r:id="rId11"/>
    <p:sldId id="328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26" r:id="rId20"/>
    <p:sldId id="340" r:id="rId21"/>
    <p:sldId id="337" r:id="rId22"/>
    <p:sldId id="269" r:id="rId23"/>
    <p:sldId id="338" r:id="rId24"/>
    <p:sldId id="344" r:id="rId25"/>
    <p:sldId id="339" r:id="rId26"/>
    <p:sldId id="342" r:id="rId27"/>
    <p:sldId id="343" r:id="rId28"/>
    <p:sldId id="258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658" autoAdjust="0"/>
  </p:normalViewPr>
  <p:slideViewPr>
    <p:cSldViewPr snapToGrid="0" showGuides="1">
      <p:cViewPr>
        <p:scale>
          <a:sx n="66" d="100"/>
          <a:sy n="66" d="100"/>
        </p:scale>
        <p:origin x="988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BA156-335F-410E-993A-D67722BF3E2B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ACA74-9784-4403-B5EF-35034FA4FA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40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222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31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62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385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593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409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474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20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177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191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94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638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226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266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36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04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IYMjO120-KSCpc-EUC-H"/>
              </a:rPr>
              <a:t>현재의 심부전 치료지침에서는 기존의 연구 결과들을 기반으로 </a:t>
            </a:r>
            <a:r>
              <a:rPr lang="ko-KR" altLang="en-US" sz="1800" b="0" i="0" u="none" strike="noStrike" baseline="0" dirty="0" err="1">
                <a:latin typeface="YDIYMjO120-KSCpc-EUC-H"/>
              </a:rPr>
              <a:t>비허혈성</a:t>
            </a:r>
            <a:r>
              <a:rPr lang="ko-KR" altLang="en-US" sz="1800" b="0" i="0" u="none" strike="noStrike" baseline="0" dirty="0">
                <a:latin typeface="YDIYMjO120-KSCpc-EUC-H"/>
              </a:rPr>
              <a:t> 심근병증 환자들에게 삽입형 제세동기 치료</a:t>
            </a:r>
          </a:p>
          <a:p>
            <a:pPr algn="l"/>
            <a:r>
              <a:rPr lang="ko-KR" altLang="en-US" sz="1800" b="0" i="0" u="none" strike="noStrike" baseline="0" dirty="0" err="1">
                <a:latin typeface="YDIYMjO120-KSCpc-EUC-H"/>
              </a:rPr>
              <a:t>를</a:t>
            </a:r>
            <a:r>
              <a:rPr lang="ko-KR" altLang="en-US" sz="1800" b="0" i="0" u="none" strike="noStrike" baseline="0" dirty="0">
                <a:latin typeface="YDIYMjO120-KSCpc-EUC-H"/>
              </a:rPr>
              <a:t> 권고하고 있다</a:t>
            </a:r>
            <a:r>
              <a:rPr lang="en-US" altLang="ko-KR" sz="1800" b="0" i="0" u="none" strike="noStrike" baseline="0" dirty="0">
                <a:latin typeface="TimesNewRoman"/>
              </a:rPr>
              <a:t>. </a:t>
            </a:r>
            <a:r>
              <a:rPr lang="ko-KR" altLang="en-US" sz="1800" b="0" i="0" u="none" strike="noStrike" baseline="0" dirty="0">
                <a:latin typeface="YDIYMjO120-KSCpc-EUC-H"/>
              </a:rPr>
              <a:t>하지만 현실적으로 이러한 환자들에게 </a:t>
            </a:r>
            <a:r>
              <a:rPr lang="ko-KR" altLang="en-US" sz="1800" b="0" i="0" u="none" strike="noStrike" baseline="0" dirty="0" err="1">
                <a:latin typeface="YDIYMjO120-KSCpc-EUC-H"/>
              </a:rPr>
              <a:t>심장돌연사에</a:t>
            </a:r>
            <a:r>
              <a:rPr lang="ko-KR" altLang="en-US" sz="1800" b="0" i="0" u="none" strike="noStrike" baseline="0" dirty="0">
                <a:latin typeface="YDIYMjO120-KSCpc-EUC-H"/>
              </a:rPr>
              <a:t> 대한 일차적 예방을 목적으로 삽입형 제세동기를</a:t>
            </a:r>
          </a:p>
          <a:p>
            <a:pPr algn="l"/>
            <a:r>
              <a:rPr lang="ko-KR" altLang="en-US" sz="1800" b="0" i="0" u="none" strike="noStrike" baseline="0" dirty="0">
                <a:latin typeface="YDIYMjO120-KSCpc-EUC-H"/>
              </a:rPr>
              <a:t>시행하는 경우는 상대적으로 낮다</a:t>
            </a:r>
            <a:r>
              <a:rPr lang="en-US" altLang="ko-KR" sz="1800" b="0" i="0" u="none" strike="noStrike" baseline="0" dirty="0">
                <a:latin typeface="TimesNewRoman"/>
              </a:rPr>
              <a:t>. </a:t>
            </a:r>
            <a:r>
              <a:rPr lang="ko-KR" altLang="en-US" sz="1800" b="0" i="0" u="none" strike="noStrike" baseline="0" dirty="0">
                <a:latin typeface="YDIYMjO120-KSCpc-EUC-H"/>
              </a:rPr>
              <a:t>최근 발표된 </a:t>
            </a:r>
            <a:r>
              <a:rPr lang="en-US" altLang="ko-KR" sz="1800" b="0" i="0" u="none" strike="noStrike" baseline="0" dirty="0">
                <a:latin typeface="TimesNewRoman"/>
              </a:rPr>
              <a:t>DANISH </a:t>
            </a:r>
            <a:r>
              <a:rPr lang="ko-KR" altLang="en-US" sz="1800" b="0" i="0" u="none" strike="noStrike" baseline="0" dirty="0">
                <a:latin typeface="YDIYMjO120-KSCpc-EUC-H"/>
              </a:rPr>
              <a:t>연구는 표준 치료지침에 따른 적절한 치료를 받고 있는 전형적</a:t>
            </a:r>
          </a:p>
          <a:p>
            <a:pPr algn="l"/>
            <a:r>
              <a:rPr lang="ko-KR" altLang="en-US" sz="1800" b="0" i="0" u="none" strike="noStrike" baseline="0" dirty="0">
                <a:latin typeface="YDIYMjO120-KSCpc-EUC-H"/>
              </a:rPr>
              <a:t>인 </a:t>
            </a:r>
            <a:r>
              <a:rPr lang="ko-KR" altLang="en-US" sz="1800" b="0" i="0" u="none" strike="noStrike" baseline="0" dirty="0" err="1">
                <a:latin typeface="YDIYMjO120-KSCpc-EUC-H"/>
              </a:rPr>
              <a:t>비허혈성</a:t>
            </a:r>
            <a:r>
              <a:rPr lang="ko-KR" altLang="en-US" sz="1800" b="0" i="0" u="none" strike="noStrike" baseline="0" dirty="0">
                <a:latin typeface="YDIYMjO120-KSCpc-EUC-H"/>
              </a:rPr>
              <a:t> 심근병증 환자에서 제세동기 삽입은 전체 사망률이나 심혈관계 사망률을 유의하게 감소시키지는 못하였다</a:t>
            </a:r>
            <a:r>
              <a:rPr lang="en-US" altLang="ko-KR" sz="1800" b="0" i="0" u="none" strike="noStrike" baseline="0" dirty="0">
                <a:latin typeface="TimesNewRoman"/>
              </a:rPr>
              <a:t>.</a:t>
            </a:r>
          </a:p>
          <a:p>
            <a:pPr algn="l"/>
            <a:r>
              <a:rPr lang="ko-KR" altLang="en-US" sz="1800" b="0" i="0" u="none" strike="noStrike" baseline="0" dirty="0">
                <a:latin typeface="YDIYMjO120-KSCpc-EUC-H"/>
              </a:rPr>
              <a:t>하지만 제세동기의 삽입이 </a:t>
            </a:r>
            <a:r>
              <a:rPr lang="ko-KR" altLang="en-US" sz="1800" b="0" i="0" u="none" strike="noStrike" baseline="0" dirty="0" err="1">
                <a:latin typeface="YDIYMjO120-KSCpc-EUC-H"/>
              </a:rPr>
              <a:t>심장돌연사의</a:t>
            </a:r>
            <a:r>
              <a:rPr lang="ko-KR" altLang="en-US" sz="1800" b="0" i="0" u="none" strike="noStrike" baseline="0" dirty="0">
                <a:latin typeface="YDIYMjO120-KSCpc-EUC-H"/>
              </a:rPr>
              <a:t> 위험을 </a:t>
            </a:r>
            <a:r>
              <a:rPr lang="en-US" altLang="ko-KR" sz="1800" b="0" i="0" u="none" strike="noStrike" baseline="0" dirty="0">
                <a:latin typeface="TimesNewRoman"/>
              </a:rPr>
              <a:t>50% </a:t>
            </a:r>
            <a:r>
              <a:rPr lang="ko-KR" altLang="en-US" sz="1800" b="0" i="0" u="none" strike="noStrike" baseline="0" dirty="0">
                <a:latin typeface="YDIYMjO120-KSCpc-EUC-H"/>
              </a:rPr>
              <a:t>감소시켰고</a:t>
            </a:r>
            <a:r>
              <a:rPr lang="en-US" altLang="ko-KR" sz="1800" b="0" i="0" u="none" strike="noStrike" baseline="0" dirty="0">
                <a:latin typeface="TimesNewRoman"/>
              </a:rPr>
              <a:t>, </a:t>
            </a:r>
            <a:r>
              <a:rPr lang="ko-KR" altLang="en-US" sz="1800" b="0" i="0" u="none" strike="noStrike" baseline="0" dirty="0">
                <a:latin typeface="YDIYMjO120-KSCpc-EUC-H"/>
              </a:rPr>
              <a:t>연령에 따른 제세동기 삽입의 전체 사망률에 대한 효과</a:t>
            </a:r>
          </a:p>
          <a:p>
            <a:pPr algn="l"/>
            <a:r>
              <a:rPr lang="ko-KR" altLang="en-US" sz="1800" b="0" i="0" u="none" strike="noStrike" baseline="0" dirty="0">
                <a:latin typeface="YDIYMjO120-KSCpc-EUC-H"/>
              </a:rPr>
              <a:t>가 다르기 때문에</a:t>
            </a:r>
            <a:r>
              <a:rPr lang="en-US" altLang="ko-KR" sz="1800" b="0" i="0" u="none" strike="noStrike" baseline="0" dirty="0">
                <a:latin typeface="TimesNewRoman"/>
              </a:rPr>
              <a:t>, </a:t>
            </a:r>
            <a:r>
              <a:rPr lang="ko-KR" altLang="en-US" sz="1800" b="0" i="0" u="none" strike="noStrike" baseline="0" dirty="0" err="1">
                <a:latin typeface="YDIYMjO120-KSCpc-EUC-H"/>
              </a:rPr>
              <a:t>비혀혈성</a:t>
            </a:r>
            <a:r>
              <a:rPr lang="ko-KR" altLang="en-US" sz="1800" b="0" i="0" u="none" strike="noStrike" baseline="0" dirty="0">
                <a:latin typeface="YDIYMjO120-KSCpc-EUC-H"/>
              </a:rPr>
              <a:t> 심근병증에서 특히 삽입형 제세동기 치료의 이득이 예상되는 환자들을 선별하여 적극적으로</a:t>
            </a:r>
          </a:p>
          <a:p>
            <a:pPr algn="l"/>
            <a:r>
              <a:rPr lang="ko-KR" altLang="en-US" sz="1800" b="0" i="0" u="none" strike="noStrike" baseline="0" dirty="0">
                <a:latin typeface="YDIYMjO120-KSCpc-EUC-H"/>
              </a:rPr>
              <a:t>시행할 필요가 있겠다</a:t>
            </a:r>
            <a:r>
              <a:rPr lang="en-US" altLang="ko-KR" sz="1800" b="0" i="0" u="none" strike="noStrike" baseline="0" dirty="0">
                <a:latin typeface="TimesNewRoman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78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22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4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86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702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ACA74-9784-4403-B5EF-35034FA4FA2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23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3AE95DC6-E249-4F3F-9EEA-892D5CA8112D}"/>
              </a:ext>
            </a:extLst>
          </p:cNvPr>
          <p:cNvGrpSpPr/>
          <p:nvPr userDrawn="1"/>
        </p:nvGrpSpPr>
        <p:grpSpPr>
          <a:xfrm>
            <a:off x="0" y="0"/>
            <a:ext cx="12192000" cy="1066800"/>
            <a:chOff x="0" y="0"/>
            <a:chExt cx="12192000" cy="1066800"/>
          </a:xfrm>
        </p:grpSpPr>
        <p:pic>
          <p:nvPicPr>
            <p:cNvPr id="8" name="그림 7" descr="하늘, 밤이(가) 표시된 사진&#10;&#10;자동 생성된 설명">
              <a:extLst>
                <a:ext uri="{FF2B5EF4-FFF2-40B4-BE49-F238E27FC236}">
                  <a16:creationId xmlns:a16="http://schemas.microsoft.com/office/drawing/2014/main" id="{3F4670F7-CB93-479A-9162-46FBB5F74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" t="31653" r="5392" b="63317"/>
            <a:stretch/>
          </p:blipFill>
          <p:spPr>
            <a:xfrm>
              <a:off x="0" y="0"/>
              <a:ext cx="12192000" cy="10668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476B14D-9516-4191-B69C-8EAED5F1E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06" b="41389"/>
            <a:stretch/>
          </p:blipFill>
          <p:spPr>
            <a:xfrm>
              <a:off x="156380" y="515127"/>
              <a:ext cx="2785085" cy="380774"/>
            </a:xfrm>
            <a:prstGeom prst="rect">
              <a:avLst/>
            </a:prstGeom>
          </p:spPr>
        </p:pic>
        <p:pic>
          <p:nvPicPr>
            <p:cNvPr id="10" name="그림 9" descr="텍스트이(가) 표시된 사진&#10;&#10;자동 생성된 설명">
              <a:extLst>
                <a:ext uri="{FF2B5EF4-FFF2-40B4-BE49-F238E27FC236}">
                  <a16:creationId xmlns:a16="http://schemas.microsoft.com/office/drawing/2014/main" id="{BEE26758-DDFD-44A9-BAFB-BD8DF2933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3" b="33750"/>
            <a:stretch/>
          </p:blipFill>
          <p:spPr>
            <a:xfrm>
              <a:off x="156380" y="100429"/>
              <a:ext cx="1994706" cy="3693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333DC5-B1EA-48FB-B74F-23186FC02F94}"/>
                </a:ext>
              </a:extLst>
            </p:cNvPr>
            <p:cNvSpPr txBox="1"/>
            <p:nvPr/>
          </p:nvSpPr>
          <p:spPr>
            <a:xfrm>
              <a:off x="8267498" y="131206"/>
              <a:ext cx="389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ICE고딕 OTF Bold" panose="00000800000000000000" pitchFamily="50" charset="-127"/>
                  <a:cs typeface="Calibri" panose="020F0502020204030204" pitchFamily="34" charset="0"/>
                </a:rPr>
                <a:t>Session 5. Device Therapy and Heart Failure</a:t>
              </a:r>
              <a:endParaRPr lang="ko-KR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F7999-514E-4DBC-B603-EF48146FC999}"/>
                </a:ext>
              </a:extLst>
            </p:cNvPr>
            <p:cNvSpPr txBox="1"/>
            <p:nvPr/>
          </p:nvSpPr>
          <p:spPr>
            <a:xfrm>
              <a:off x="3907767" y="469761"/>
              <a:ext cx="82497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MICE고딕 OTF Bold" panose="00000800000000000000" pitchFamily="50" charset="-127"/>
                  <a:cs typeface="Calibri" panose="020F0502020204030204" pitchFamily="34" charset="0"/>
                </a:rPr>
                <a:t>Does Recovery of EF Preclude ICD Generator Replacement? </a:t>
              </a:r>
              <a:endParaRPr lang="ko-KR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2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FAC22C-9B84-4749-9641-F8F98DBA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A4AD53-2BBA-49D1-ACC2-308198F93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DEA4BF-D8A0-4749-8B05-83BB6A90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C9843D-1868-4EB6-8ED8-36150065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68DE7F-661F-451A-A030-ED01F91B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33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74F1415-FE5A-4EA5-86AF-0D12E1EBF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817D7E-A061-4BCC-AEE3-D42FEB923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4D0840-94C2-40AB-98DA-5FBA6E4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EE405D-2A08-407B-9992-82D540EE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BD3661-5381-41C8-AD16-83FC4F03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02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92234C-44C2-4CC2-ADBB-5836E47E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C73D1D-E273-4C11-B2F7-F930C8378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6FAE14-5452-451B-9725-1AB76DE2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165904-4B8F-4A6C-9FA6-CC47BCF5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B42FC0-26B3-4A37-9ECE-C8533008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1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EE5678-F249-4304-A428-62EDD920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30D48F-9176-4E51-9F1D-EB558D96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29D0BB-994B-443F-911B-594AB21F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4720E7-8C2D-49C4-857F-89E763C3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FFBB76-7780-4C61-9395-46DDB91F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36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0F6EA-4278-44CC-9AF6-A98E125C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AE37A3-F3FD-4610-A36C-9D891DCD6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88E076-AA5F-4AEC-849F-2FFA826C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739B6A-DB5E-47E2-8469-290A3D13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89DAE6-2CDF-4D52-9C65-FF06DBA8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36CC8F-CA44-4C1D-9D55-E4D8914D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21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9F400-E33C-49A5-895B-467E3312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30DC93-65EF-47C3-B570-EA5E3964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98F4F7C-2C57-4610-A658-3F77BBEA2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2AD058-197E-42F6-BD2C-3D947D3AD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481295A-F027-4797-B654-BDE174FCF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E633138-2062-4E9F-806A-34BF7B04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7F6C29C-5BB3-4B52-847A-C27C9291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A1F6A5-A5B9-40F4-A2FC-6CDBA735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295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E0B4F4-2C0B-4074-9F0E-23E7FFD9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FC86F1A-9D9D-4E7A-927D-52209F6C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23AFB1-79B1-4A84-B151-2B508062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C660F7A-B703-477C-A4CE-A19F61F1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51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8E6BC7A-51A4-4A89-96F4-87FCE498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D7A964B-C0F2-4BC7-95EB-33DB8435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63D6F5-EC90-4F6F-A12D-A2523795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94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EF2138-6B12-44C6-B5AB-B984B390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D22BD4-94DC-44C3-B6DE-2975FFCD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3909C73-C794-471B-A891-E4DDAEEC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8C4779-143A-42D0-B866-DD5EE95E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8D6C37-9C10-4F5E-B002-E9B9A3E1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4CA10B-F9EC-423E-843B-E3AD9596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86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1FC8CA-7436-49CB-AF9C-EC23A7B7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AF6273-6778-4329-8FFB-2BC0786B2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1DA7C9-B255-4452-8634-76924FAF5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FB52A2-0AEC-42CB-962E-EB347D8D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E349E6-2B84-4C63-AAE7-8095C43D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ECC06E-5952-4FF9-B5BF-7479CC46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75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C586CA-D969-4F5B-BB9D-C0C76BBF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F96468-A76C-46B0-8FAA-BCB38CFFB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F4F029-1FB1-4610-AE15-FBD4D49D9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59D40A-A42D-4FF7-924B-A1B473B0A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374AF9-874F-49AC-BD35-F7B11C609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36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DAFC6E9-40F8-410D-B8C9-394B53F33A72}"/>
              </a:ext>
            </a:extLst>
          </p:cNvPr>
          <p:cNvSpPr/>
          <p:nvPr/>
        </p:nvSpPr>
        <p:spPr>
          <a:xfrm>
            <a:off x="0" y="1933303"/>
            <a:ext cx="12188952" cy="1495697"/>
          </a:xfrm>
          <a:prstGeom prst="rect">
            <a:avLst/>
          </a:prstGeom>
          <a:solidFill>
            <a:srgbClr val="D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76426-69A1-470C-8ABF-4C36578374AD}"/>
              </a:ext>
            </a:extLst>
          </p:cNvPr>
          <p:cNvSpPr txBox="1"/>
          <p:nvPr/>
        </p:nvSpPr>
        <p:spPr>
          <a:xfrm>
            <a:off x="-1524" y="2419541"/>
            <a:ext cx="12193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rPr>
              <a:t>Does Recovery of EF Preclude ICD Generator Replacement? </a:t>
            </a:r>
            <a:endParaRPr lang="ko-KR" altLang="en-US" sz="2800" b="1" dirty="0">
              <a:latin typeface="Calibri" panose="020F0502020204030204" pitchFamily="34" charset="0"/>
              <a:ea typeface="MICE고딕 OTF Bold" panose="000008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F75A5-9947-4005-A4DD-9DAC5F59C764}"/>
              </a:ext>
            </a:extLst>
          </p:cNvPr>
          <p:cNvSpPr txBox="1"/>
          <p:nvPr/>
        </p:nvSpPr>
        <p:spPr>
          <a:xfrm>
            <a:off x="-1" y="1594747"/>
            <a:ext cx="1218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Calibri" panose="020F0502020204030204" pitchFamily="34" charset="0"/>
                <a:ea typeface="Adobe Heiti Std R" panose="020B0400000000000000" pitchFamily="34" charset="-128"/>
                <a:cs typeface="Calibri" panose="020F0502020204030204" pitchFamily="34" charset="0"/>
              </a:rPr>
              <a:t>Session 5. Device Therapy and Heart Failure 2021.11.13 15:20-15:30 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73F0CF5B-22DC-4A32-AB03-077762077EA8}"/>
              </a:ext>
            </a:extLst>
          </p:cNvPr>
          <p:cNvSpPr txBox="1">
            <a:spLocks/>
          </p:cNvSpPr>
          <p:nvPr/>
        </p:nvSpPr>
        <p:spPr>
          <a:xfrm>
            <a:off x="3298073" y="4845104"/>
            <a:ext cx="6095422" cy="170164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Yong-Soo Baek, MD, PhD.</a:t>
            </a:r>
          </a:p>
          <a:p>
            <a:pPr marL="0" indent="0" algn="ctr">
              <a:buNone/>
            </a:pPr>
            <a:r>
              <a:rPr lang="en-US" altLang="ko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Division of Cardiology, Department of Internal Medicine</a:t>
            </a:r>
          </a:p>
          <a:p>
            <a:pPr marL="0" indent="0" algn="ctr">
              <a:buNone/>
            </a:pPr>
            <a:r>
              <a:rPr lang="en-US" altLang="ko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Inha</a:t>
            </a:r>
            <a:r>
              <a:rPr lang="en-US" altLang="ko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University Hospital</a:t>
            </a:r>
          </a:p>
          <a:p>
            <a:pPr marL="0" indent="0" algn="ctr">
              <a:buNone/>
            </a:pPr>
            <a:r>
              <a:rPr lang="en-US" altLang="ko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Inha</a:t>
            </a:r>
            <a:r>
              <a:rPr lang="en-US" altLang="ko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University College of Medicine</a:t>
            </a:r>
            <a:endParaRPr lang="en-US" altLang="ko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5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The summary of randomized controlled trials (for the primary prevention)</a:t>
            </a:r>
            <a:endParaRPr kumimoji="0" lang="ko-KR" altLang="en-US" sz="20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7DB74D1-2BD5-499D-9F78-88F8D8B15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113" y="1838799"/>
            <a:ext cx="7117444" cy="4698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0F16B9-9CE2-4EBB-B933-01160B169997}"/>
              </a:ext>
            </a:extLst>
          </p:cNvPr>
          <p:cNvSpPr txBox="1"/>
          <p:nvPr/>
        </p:nvSpPr>
        <p:spPr>
          <a:xfrm>
            <a:off x="5845865" y="6457987"/>
            <a:ext cx="61390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600" b="0" i="0" u="none" strike="noStrike" baseline="0" dirty="0">
                <a:latin typeface="Arial Narrow" panose="020B0606020202030204" pitchFamily="34" charset="0"/>
              </a:rPr>
              <a:t>Korean J Med 2017;92:17-23</a:t>
            </a:r>
            <a:endParaRPr lang="ko-KR" altLang="en-US" sz="1600" dirty="0">
              <a:latin typeface="Arial Narrow" panose="020B0606020202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AF9BB17-D9FB-4F53-875C-654CE5C692F8}"/>
              </a:ext>
            </a:extLst>
          </p:cNvPr>
          <p:cNvSpPr/>
          <p:nvPr/>
        </p:nvSpPr>
        <p:spPr>
          <a:xfrm>
            <a:off x="8024383" y="2088394"/>
            <a:ext cx="1177369" cy="4369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20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ICD Utilization and Its Outcomes in Korea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43FF3-189A-4335-BFC7-3ADF2FA970EE}"/>
              </a:ext>
            </a:extLst>
          </p:cNvPr>
          <p:cNvSpPr txBox="1"/>
          <p:nvPr/>
        </p:nvSpPr>
        <p:spPr>
          <a:xfrm>
            <a:off x="5917204" y="6408345"/>
            <a:ext cx="6139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800" b="0" i="0" u="none" strike="noStrike" baseline="0" dirty="0">
                <a:solidFill>
                  <a:srgbClr val="211D1E"/>
                </a:solidFill>
                <a:latin typeface="National Book"/>
              </a:rPr>
              <a:t>J Korean Med Sci. 2020 Nov 30;35(46):e397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8946FFA-F845-4C5A-BDD5-133F7D509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520" y="1681430"/>
            <a:ext cx="7191874" cy="343897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7C1FC39-09C1-4453-92DA-2828459F4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14" y="1802962"/>
            <a:ext cx="4316282" cy="3317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E6F0F6-A995-4F94-8244-A2BF48FF7C8C}"/>
              </a:ext>
            </a:extLst>
          </p:cNvPr>
          <p:cNvSpPr txBox="1"/>
          <p:nvPr/>
        </p:nvSpPr>
        <p:spPr>
          <a:xfrm>
            <a:off x="475956" y="5473151"/>
            <a:ext cx="112400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b="0" i="0" u="none" strike="noStrike" baseline="0" dirty="0">
                <a:solidFill>
                  <a:srgbClr val="211D1E"/>
                </a:solidFill>
                <a:latin typeface="Arial Narrow" panose="020B0606020202030204" pitchFamily="34" charset="0"/>
              </a:rPr>
              <a:t>Among 485 patients potentially indicated for an ICD for primary prevention, only 56 patients (</a:t>
            </a:r>
            <a:r>
              <a:rPr lang="en-US" altLang="ko-KR" sz="1600" b="0" i="0" u="none" strike="noStrike" baseline="0" dirty="0">
                <a:solidFill>
                  <a:srgbClr val="211D1E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11.5%)</a:t>
            </a:r>
            <a:r>
              <a:rPr lang="en-US" altLang="ko-KR" sz="1600" b="0" i="0" u="none" strike="noStrike" baseline="0" dirty="0">
                <a:solidFill>
                  <a:srgbClr val="211D1E"/>
                </a:solidFill>
                <a:latin typeface="Arial Narrow" panose="020B0606020202030204" pitchFamily="34" charset="0"/>
              </a:rPr>
              <a:t> underwent ICD implantation during the follow-up. In conclusion, follow-up data of this large multicenter </a:t>
            </a:r>
            <a:r>
              <a:rPr lang="en-US" altLang="ko-KR" sz="1600" b="0" i="0" u="none" strike="noStrike" baseline="0" dirty="0" err="1">
                <a:solidFill>
                  <a:srgbClr val="211D1E"/>
                </a:solidFill>
                <a:latin typeface="Arial Narrow" panose="020B0606020202030204" pitchFamily="34" charset="0"/>
              </a:rPr>
              <a:t>KorAHF</a:t>
            </a:r>
            <a:r>
              <a:rPr lang="en-US" altLang="ko-KR" sz="1600" b="0" i="0" u="none" strike="noStrike" baseline="0" dirty="0">
                <a:solidFill>
                  <a:srgbClr val="211D1E"/>
                </a:solidFill>
                <a:latin typeface="Arial Narrow" panose="020B0606020202030204" pitchFamily="34" charset="0"/>
              </a:rPr>
              <a:t> registry suggests a </a:t>
            </a:r>
            <a:r>
              <a:rPr lang="en-US" altLang="ko-KR" sz="1600" b="0" i="0" u="none" strike="noStrike" baseline="0" dirty="0">
                <a:solidFill>
                  <a:srgbClr val="211D1E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significant under-utilization of ICD in Korean heart failure patients with reduced LVEF</a:t>
            </a:r>
            <a:r>
              <a:rPr lang="en-US" altLang="ko-KR" sz="1600" b="0" i="0" u="none" strike="noStrike" baseline="0" dirty="0">
                <a:solidFill>
                  <a:srgbClr val="211D1E"/>
                </a:solidFill>
                <a:latin typeface="Arial Narrow" panose="020B0606020202030204" pitchFamily="34" charset="0"/>
              </a:rPr>
              <a:t>. Survival analysis implies that benefits of ICD proven in clinical trials from western countries could be extrapolated to Korean patients.</a:t>
            </a:r>
            <a:endParaRPr lang="ko-KR" alt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ICD Utilization and Its Outcomes in Korea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A269B20-F82E-49CF-9721-BD0FBD219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55" y="1979966"/>
            <a:ext cx="6543071" cy="4155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58A4D-81E3-4347-9E14-32ACD83ED496}"/>
              </a:ext>
            </a:extLst>
          </p:cNvPr>
          <p:cNvSpPr txBox="1"/>
          <p:nvPr/>
        </p:nvSpPr>
        <p:spPr>
          <a:xfrm>
            <a:off x="5917204" y="6408345"/>
            <a:ext cx="6139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800" b="0" i="0" u="none" strike="noStrike" baseline="0" dirty="0">
                <a:solidFill>
                  <a:srgbClr val="211D1E"/>
                </a:solidFill>
                <a:latin typeface="National Book"/>
              </a:rPr>
              <a:t>J Korean Med Sci. 2020 Nov 30;35(46):e397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BB81EFF-016D-4757-A50D-BB5558425954}"/>
              </a:ext>
            </a:extLst>
          </p:cNvPr>
          <p:cNvSpPr/>
          <p:nvPr/>
        </p:nvSpPr>
        <p:spPr>
          <a:xfrm>
            <a:off x="2634235" y="2386778"/>
            <a:ext cx="6397122" cy="418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0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Real world data in Korea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B555A8E-F099-4258-9131-4A97679C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7" y="1869558"/>
            <a:ext cx="5452437" cy="360620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E987ADC-F6E9-4EB6-BCE6-C9E6F81A0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068" y="1869558"/>
            <a:ext cx="5972213" cy="3429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CF12CB-19C0-4878-A8C1-F6369FC68C47}"/>
              </a:ext>
            </a:extLst>
          </p:cNvPr>
          <p:cNvSpPr txBox="1"/>
          <p:nvPr/>
        </p:nvSpPr>
        <p:spPr>
          <a:xfrm>
            <a:off x="238100" y="5538189"/>
            <a:ext cx="117157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ko-KR" sz="1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Arial Narrow" panose="020B0606020202030204" pitchFamily="34" charset="0"/>
                <a:ea typeface="굴림" pitchFamily="50" charset="-127"/>
                <a:cs typeface="Calibri" panose="020F0502020204030204" pitchFamily="34" charset="0"/>
              </a:rPr>
              <a:t>In contemporary HF patients undergoing prophylactic ICD implantation in Korea,</a:t>
            </a:r>
            <a:r>
              <a:rPr lang="en-US" altLang="ko-KR" sz="1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highlight>
                  <a:srgbClr val="FFFF00"/>
                </a:highlight>
                <a:latin typeface="Arial Narrow" panose="020B0606020202030204" pitchFamily="34" charset="0"/>
                <a:ea typeface="굴림" pitchFamily="50" charset="-127"/>
                <a:cs typeface="Calibri" panose="020F0502020204030204" pitchFamily="34" charset="0"/>
              </a:rPr>
              <a:t> all-cause, cardiac, and non-cardiac mortality rates were similar </a:t>
            </a:r>
            <a:r>
              <a:rPr lang="en-US" altLang="ko-KR" sz="1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Arial Narrow" panose="020B0606020202030204" pitchFamily="34" charset="0"/>
                <a:ea typeface="굴림" pitchFamily="50" charset="-127"/>
                <a:cs typeface="Calibri" panose="020F0502020204030204" pitchFamily="34" charset="0"/>
              </a:rPr>
              <a:t>between patients with non-ischemic and ischemic HF when weighting is performed to account for differences in patient characteristics. So, </a:t>
            </a:r>
            <a:r>
              <a:rPr lang="en-US" altLang="ko-KR" sz="1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highlight>
                  <a:srgbClr val="FFFF00"/>
                </a:highlight>
                <a:latin typeface="Arial Narrow" panose="020B0606020202030204" pitchFamily="34" charset="0"/>
                <a:ea typeface="굴림" pitchFamily="50" charset="-127"/>
                <a:cs typeface="Calibri" panose="020F0502020204030204" pitchFamily="34" charset="0"/>
              </a:rPr>
              <a:t>the benefit of prophylactic ICD therapy in HF patients should not be restricted to ischemic patients.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ko-KR" sz="1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Arial Narrow" panose="020B0606020202030204" pitchFamily="34" charset="0"/>
                <a:ea typeface="굴림" pitchFamily="50" charset="-127"/>
                <a:cs typeface="Calibri" panose="020F0502020204030204" pitchFamily="34" charset="0"/>
              </a:rPr>
              <a:t>We identified a higher overall mortality in HF patients who underwent ICD implantation in Korea compared to that in recently published DANISH trial, with a lower usage of HF medications (beta-blockers, ACEI/ARBs, etc.). </a:t>
            </a:r>
            <a:endParaRPr lang="ko-KR" altLang="ko-KR" sz="1400" b="1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Arial Narrow" panose="020B0606020202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6B9EF0-6289-4CEE-BF1A-2CFE1855D4C5}"/>
              </a:ext>
            </a:extLst>
          </p:cNvPr>
          <p:cNvSpPr txBox="1"/>
          <p:nvPr/>
        </p:nvSpPr>
        <p:spPr>
          <a:xfrm>
            <a:off x="5917204" y="6408345"/>
            <a:ext cx="61390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>
                <a:solidFill>
                  <a:srgbClr val="211D1E"/>
                </a:solidFill>
                <a:latin typeface="Arial Narrow" panose="020B0606020202030204" pitchFamily="34" charset="0"/>
              </a:rPr>
              <a:t>Yang PS, </a:t>
            </a:r>
            <a:r>
              <a:rPr lang="en-US" altLang="ko-KR" sz="1600" b="0" i="0" u="none" strike="noStrike" baseline="0" dirty="0">
                <a:solidFill>
                  <a:srgbClr val="211D1E"/>
                </a:solidFill>
                <a:latin typeface="Arial Narrow" panose="020B0606020202030204" pitchFamily="34" charset="0"/>
              </a:rPr>
              <a:t>2021 KHRS oral </a:t>
            </a:r>
            <a:r>
              <a:rPr lang="en-US" altLang="ko-KR" sz="1600" dirty="0">
                <a:solidFill>
                  <a:srgbClr val="211D1E"/>
                </a:solidFill>
                <a:latin typeface="Arial Narrow" panose="020B0606020202030204" pitchFamily="34" charset="0"/>
              </a:rPr>
              <a:t>presentation</a:t>
            </a:r>
            <a:endParaRPr lang="ko-KR" alt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1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Appropriateness of Primary Prevention ICDs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at the Time of Generator Replacement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6D237D-92AD-4133-A8AE-98F9E393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47" y="2076145"/>
            <a:ext cx="4837406" cy="477611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6BFCA83-E303-4981-B719-86717073C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252" y="2450943"/>
            <a:ext cx="3565466" cy="3776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E5893-D6CD-4032-B536-6C8B873E3232}"/>
              </a:ext>
            </a:extLst>
          </p:cNvPr>
          <p:cNvSpPr txBox="1"/>
          <p:nvPr/>
        </p:nvSpPr>
        <p:spPr>
          <a:xfrm>
            <a:off x="5775158" y="6354955"/>
            <a:ext cx="6140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800" b="0" i="0" u="none" strike="noStrike" baseline="0" dirty="0">
                <a:latin typeface="AdvOT7433db0a"/>
              </a:rPr>
              <a:t>J Am Coll </a:t>
            </a:r>
            <a:r>
              <a:rPr lang="en-US" altLang="ko-KR" sz="1800" b="0" i="0" u="none" strike="noStrike" baseline="0" dirty="0" err="1">
                <a:latin typeface="AdvOT7433db0a"/>
              </a:rPr>
              <a:t>Cardiol</a:t>
            </a:r>
            <a:r>
              <a:rPr lang="en-US" altLang="ko-KR" sz="1800" b="0" i="0" u="none" strike="noStrike" baseline="0" dirty="0">
                <a:latin typeface="AdvOT7433db0a"/>
              </a:rPr>
              <a:t> 2014;63:2388</a:t>
            </a:r>
            <a:r>
              <a:rPr lang="en-US" altLang="ko-KR" sz="1800" b="0" i="0" u="none" strike="noStrike" baseline="0" dirty="0">
                <a:latin typeface="AdvOT7433db0a+20"/>
              </a:rPr>
              <a:t>–</a:t>
            </a:r>
            <a:r>
              <a:rPr lang="en-US" altLang="ko-KR" sz="1800" b="0" i="0" u="none" strike="noStrike" baseline="0" dirty="0">
                <a:latin typeface="AdvOT7433db0a"/>
              </a:rPr>
              <a:t>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624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Comparison of patients who did and did not meet primary prevention criteria at generator change 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pic>
        <p:nvPicPr>
          <p:cNvPr id="3" name="내용 개체 틀 6">
            <a:extLst>
              <a:ext uri="{FF2B5EF4-FFF2-40B4-BE49-F238E27FC236}">
                <a16:creationId xmlns:a16="http://schemas.microsoft.com/office/drawing/2014/main" id="{94019991-FDA6-4E4C-B817-BDBBE0C1D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11" y="2121015"/>
            <a:ext cx="4917152" cy="452041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5CBBF5B-EB25-4D5B-AB47-10280569A3CA}"/>
              </a:ext>
            </a:extLst>
          </p:cNvPr>
          <p:cNvSpPr/>
          <p:nvPr/>
        </p:nvSpPr>
        <p:spPr>
          <a:xfrm>
            <a:off x="957529" y="3756259"/>
            <a:ext cx="5138472" cy="1515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3E39D-BE28-4A47-B240-459FF04CC85F}"/>
              </a:ext>
            </a:extLst>
          </p:cNvPr>
          <p:cNvSpPr txBox="1"/>
          <p:nvPr/>
        </p:nvSpPr>
        <p:spPr>
          <a:xfrm>
            <a:off x="5775158" y="6354955"/>
            <a:ext cx="6140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800" b="0" i="0" u="none" strike="noStrike" baseline="0" dirty="0">
                <a:latin typeface="AdvOT7433db0a"/>
              </a:rPr>
              <a:t>J Am Coll </a:t>
            </a:r>
            <a:r>
              <a:rPr lang="en-US" altLang="ko-KR" sz="1800" b="0" i="0" u="none" strike="noStrike" baseline="0" dirty="0" err="1">
                <a:latin typeface="AdvOT7433db0a"/>
              </a:rPr>
              <a:t>Cardiol</a:t>
            </a:r>
            <a:r>
              <a:rPr lang="en-US" altLang="ko-KR" sz="1800" b="0" i="0" u="none" strike="noStrike" baseline="0" dirty="0">
                <a:latin typeface="AdvOT7433db0a"/>
              </a:rPr>
              <a:t> 2014;63:2388</a:t>
            </a:r>
            <a:r>
              <a:rPr lang="en-US" altLang="ko-KR" sz="1800" b="0" i="0" u="none" strike="noStrike" baseline="0" dirty="0">
                <a:latin typeface="AdvOT7433db0a+20"/>
              </a:rPr>
              <a:t>–</a:t>
            </a:r>
            <a:r>
              <a:rPr lang="en-US" altLang="ko-KR" sz="1800" b="0" i="0" u="none" strike="noStrike" baseline="0" dirty="0">
                <a:latin typeface="AdvOT7433db0a"/>
              </a:rPr>
              <a:t>94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C610301-97D8-4C05-A61C-07753CB5C2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217"/>
          <a:stretch/>
        </p:blipFill>
        <p:spPr>
          <a:xfrm>
            <a:off x="7072843" y="2747776"/>
            <a:ext cx="4583351" cy="3550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5F0A3E-5C33-4BD7-993F-E5B09422199B}"/>
              </a:ext>
            </a:extLst>
          </p:cNvPr>
          <p:cNvSpPr txBox="1"/>
          <p:nvPr/>
        </p:nvSpPr>
        <p:spPr>
          <a:xfrm>
            <a:off x="6880337" y="2196496"/>
            <a:ext cx="477585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Arial Black" panose="020B0A04020102020204" pitchFamily="34" charset="0"/>
              </a:rPr>
              <a:t>Occurrence of appropriate ICD therapies after generator replacement </a:t>
            </a:r>
            <a:endParaRPr lang="ko-KR" altLang="en-US" sz="1400" dirty="0"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C29EA-A4AD-4EC3-8436-45B6A6F723DC}"/>
              </a:ext>
            </a:extLst>
          </p:cNvPr>
          <p:cNvSpPr txBox="1"/>
          <p:nvPr/>
        </p:nvSpPr>
        <p:spPr>
          <a:xfrm>
            <a:off x="7140219" y="4781856"/>
            <a:ext cx="4775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C00000"/>
                </a:solidFill>
                <a:latin typeface="Arial Black" panose="020B0A04020102020204" pitchFamily="34" charset="0"/>
              </a:rPr>
              <a:t>Appropriate ICD therapy rate : 10.7% vs. 2.8%</a:t>
            </a:r>
            <a:endParaRPr lang="ko-KR" altLang="en-US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5E93C-F677-4081-85A3-A361231E6291}"/>
              </a:ext>
            </a:extLst>
          </p:cNvPr>
          <p:cNvSpPr txBox="1"/>
          <p:nvPr/>
        </p:nvSpPr>
        <p:spPr>
          <a:xfrm>
            <a:off x="1450825" y="5242220"/>
            <a:ext cx="994635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ko-KR" sz="2000" b="0" i="0" u="none" strike="noStrike" baseline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Approximately </a:t>
            </a:r>
            <a:r>
              <a:rPr lang="en-US" altLang="ko-KR" sz="2000" b="0" i="0" u="none" strike="noStrike" baseline="0" dirty="0">
                <a:solidFill>
                  <a:srgbClr val="FFFF00"/>
                </a:solidFill>
                <a:latin typeface="Arial Narrow" panose="020B0606020202030204" pitchFamily="34" charset="0"/>
              </a:rPr>
              <a:t>25% of patients who receive primary prevention ICDs may no longer meet guideline </a:t>
            </a:r>
            <a:r>
              <a:rPr lang="en-US" altLang="ko-KR" sz="2000" b="0" i="0" u="none" strike="noStrike" baseline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indications for ICD use at the time of generator replacement, and these patients</a:t>
            </a:r>
            <a:r>
              <a:rPr lang="en-US" altLang="ko-KR" sz="2000" b="0" i="0" u="none" strike="noStrike" baseline="0" dirty="0">
                <a:solidFill>
                  <a:srgbClr val="FFFF00"/>
                </a:solidFill>
                <a:latin typeface="Arial Narrow" panose="020B0606020202030204" pitchFamily="34" charset="0"/>
              </a:rPr>
              <a:t> receive subsequent ICD therapies at a significantly lower rate.</a:t>
            </a:r>
            <a:endParaRPr lang="ko-KR" altLang="en-US" sz="20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D081D13-65BA-4CA4-9254-A72C47689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7" y="2912185"/>
            <a:ext cx="5338611" cy="20400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DE51069-D88B-4DB1-95E1-7403A48D1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03671"/>
            <a:ext cx="5081880" cy="429226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466C4AE-0C4E-4024-BF97-A6AFDCC1C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28" y="6098507"/>
            <a:ext cx="3267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9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Heart Failure With Recovered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Left Ventricular Ejection Fraction (</a:t>
            </a:r>
            <a:r>
              <a:rPr lang="en-US" altLang="ko-KR" sz="2400" b="1" dirty="0" err="1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HFrecEF</a:t>
            </a: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)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A3863-D5FF-4B84-8BA0-4D2438CDACF9}"/>
              </a:ext>
            </a:extLst>
          </p:cNvPr>
          <p:cNvSpPr txBox="1"/>
          <p:nvPr/>
        </p:nvSpPr>
        <p:spPr>
          <a:xfrm>
            <a:off x="7586216" y="6365651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0" i="0" u="none" strike="noStrike" baseline="0" dirty="0">
                <a:latin typeface="AdvOT7433db0a"/>
              </a:rPr>
              <a:t>J Am Coll </a:t>
            </a:r>
            <a:r>
              <a:rPr lang="en-US" altLang="ko-KR" sz="1400" b="0" i="0" u="none" strike="noStrike" baseline="0" dirty="0" err="1">
                <a:latin typeface="AdvOT7433db0a"/>
              </a:rPr>
              <a:t>Cardiol</a:t>
            </a:r>
            <a:r>
              <a:rPr lang="en-US" altLang="ko-KR" sz="1400" b="0" i="0" u="none" strike="noStrike" baseline="0" dirty="0">
                <a:latin typeface="AdvOT7433db0a"/>
              </a:rPr>
              <a:t> 2020;76:719–34</a:t>
            </a:r>
            <a:endParaRPr lang="ko-KR" alt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3AA35-59D4-457C-B806-0A35335EA020}"/>
              </a:ext>
            </a:extLst>
          </p:cNvPr>
          <p:cNvSpPr txBox="1"/>
          <p:nvPr/>
        </p:nvSpPr>
        <p:spPr>
          <a:xfrm>
            <a:off x="1702133" y="3196806"/>
            <a:ext cx="96653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3200" b="0" i="0" u="none" strike="noStrike" baseline="0" dirty="0">
                <a:latin typeface="Arial Black" panose="020B0A04020102020204" pitchFamily="34" charset="0"/>
              </a:rPr>
              <a:t>Working definition of </a:t>
            </a:r>
            <a:r>
              <a:rPr lang="en-US" altLang="ko-KR" sz="3200" b="0" i="0" u="none" strike="noStrike" baseline="0" dirty="0" err="1">
                <a:latin typeface="Arial Black" panose="020B0A04020102020204" pitchFamily="34" charset="0"/>
              </a:rPr>
              <a:t>HFrecEF</a:t>
            </a:r>
            <a:r>
              <a:rPr lang="en-US" altLang="ko-KR" sz="3200" b="0" i="0" u="none" strike="noStrike" baseline="0" dirty="0">
                <a:latin typeface="Arial Black" panose="020B0A04020102020204" pitchFamily="34" charset="0"/>
              </a:rPr>
              <a:t> </a:t>
            </a:r>
          </a:p>
          <a:p>
            <a:pPr algn="l"/>
            <a:endParaRPr lang="en-US" altLang="ko-KR" sz="2400" b="0" i="0" u="none" strike="noStrike" baseline="0" dirty="0">
              <a:latin typeface="Arial Black" panose="020B0A04020102020204" pitchFamily="34" charset="0"/>
            </a:endParaRPr>
          </a:p>
          <a:p>
            <a:pPr marL="342900" indent="-342900" algn="l">
              <a:buAutoNum type="arabicParenR"/>
            </a:pPr>
            <a:r>
              <a:rPr lang="en-US" altLang="ko-KR" sz="2400" b="0" i="0" u="none" strike="noStrike" baseline="0" dirty="0">
                <a:latin typeface="Arial Black" panose="020B0A04020102020204" pitchFamily="34" charset="0"/>
              </a:rPr>
              <a:t> documentation of a decreased </a:t>
            </a:r>
            <a:r>
              <a:rPr lang="en-US" altLang="ko-KR" sz="2400" b="0" i="0" u="none" strike="noStrike" baseline="0" dirty="0">
                <a:solidFill>
                  <a:srgbClr val="C00000"/>
                </a:solidFill>
                <a:latin typeface="Arial Black" panose="020B0A04020102020204" pitchFamily="34" charset="0"/>
              </a:rPr>
              <a:t>LVEF &lt;40% at baseline</a:t>
            </a:r>
            <a:r>
              <a:rPr lang="en-US" altLang="ko-KR" sz="2400" b="0" i="0" u="none" strike="noStrike" baseline="0" dirty="0">
                <a:latin typeface="Arial Black" panose="020B0A04020102020204" pitchFamily="34" charset="0"/>
              </a:rPr>
              <a:t>; </a:t>
            </a:r>
          </a:p>
          <a:p>
            <a:pPr marL="342900" indent="-342900" algn="l">
              <a:buAutoNum type="arabicParenR"/>
            </a:pPr>
            <a:endParaRPr lang="en-US" altLang="ko-KR" sz="2400" b="0" i="0" u="none" strike="noStrike" baseline="0" dirty="0">
              <a:latin typeface="Arial Black" panose="020B0A04020102020204" pitchFamily="34" charset="0"/>
            </a:endParaRPr>
          </a:p>
          <a:p>
            <a:pPr marL="342900" indent="-342900" algn="l">
              <a:buAutoNum type="arabicParenR"/>
            </a:pPr>
            <a:r>
              <a:rPr lang="ko-KR" altLang="en-US" sz="2400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ko-KR" altLang="en-US" sz="24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≥</a:t>
            </a:r>
            <a:r>
              <a:rPr lang="en-US" altLang="ko-KR" sz="2400" b="0" i="0" u="none" strike="noStrike" baseline="0" dirty="0">
                <a:solidFill>
                  <a:srgbClr val="C00000"/>
                </a:solidFill>
                <a:latin typeface="Arial Black" panose="020B0A04020102020204" pitchFamily="34" charset="0"/>
              </a:rPr>
              <a:t>10% absolute improvement </a:t>
            </a:r>
            <a:r>
              <a:rPr lang="en-US" altLang="ko-KR" sz="2400" b="0" i="0" u="none" strike="noStrike" baseline="0" dirty="0">
                <a:latin typeface="Arial Black" panose="020B0A04020102020204" pitchFamily="34" charset="0"/>
              </a:rPr>
              <a:t>in LVEF </a:t>
            </a:r>
          </a:p>
          <a:p>
            <a:pPr marL="342900" indent="-342900" algn="l">
              <a:buAutoNum type="arabicParenR"/>
            </a:pPr>
            <a:endParaRPr lang="en-US" altLang="ko-KR" sz="2400" b="0" i="0" u="none" strike="noStrike" baseline="0" dirty="0">
              <a:latin typeface="Arial Black" panose="020B0A04020102020204" pitchFamily="34" charset="0"/>
            </a:endParaRPr>
          </a:p>
          <a:p>
            <a:pPr marL="342900" indent="-342900" algn="l">
              <a:buAutoNum type="arabicParenR"/>
            </a:pPr>
            <a:r>
              <a:rPr lang="en-US" altLang="ko-KR" sz="2400" b="0" i="0" u="none" strike="noStrike" baseline="0" dirty="0">
                <a:latin typeface="Arial Black" panose="020B0A04020102020204" pitchFamily="34" charset="0"/>
              </a:rPr>
              <a:t> a </a:t>
            </a:r>
            <a:r>
              <a:rPr lang="en-US" altLang="ko-KR" sz="2400" b="0" i="0" u="none" strike="noStrike" baseline="0" dirty="0">
                <a:solidFill>
                  <a:srgbClr val="C00000"/>
                </a:solidFill>
                <a:latin typeface="Arial Black" panose="020B0A04020102020204" pitchFamily="34" charset="0"/>
              </a:rPr>
              <a:t>second measurement of LVEF &gt;40%</a:t>
            </a:r>
          </a:p>
          <a:p>
            <a:pPr marL="342900" indent="-342900" algn="l">
              <a:buAutoNum type="arabicParenR"/>
            </a:pPr>
            <a:endParaRPr lang="ko-KR" altLang="en-US" sz="2400" dirty="0">
              <a:latin typeface="Arial Black" panose="020B0A040201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07E0AC6-59D6-49C4-9783-B486CEEC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5" y="2192792"/>
            <a:ext cx="3714550" cy="100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11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Changes in LVEF With GDMT in Patients With Heart Failure With a Reduced EF</a:t>
            </a:r>
          </a:p>
          <a:p>
            <a:pPr algn="ctr"/>
            <a:r>
              <a:rPr lang="en-US" altLang="ko-KR" sz="20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&amp; Recovery of LVEF in clinical setting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3388396-C13E-41A8-BBEF-037D73D3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4" y="2704815"/>
            <a:ext cx="5058945" cy="3660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332C72-29DE-4632-8CA6-A4717374549E}"/>
              </a:ext>
            </a:extLst>
          </p:cNvPr>
          <p:cNvSpPr txBox="1"/>
          <p:nvPr/>
        </p:nvSpPr>
        <p:spPr>
          <a:xfrm>
            <a:off x="7586216" y="6365651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0" i="0" u="none" strike="noStrike" baseline="0" dirty="0">
                <a:latin typeface="AdvOT7433db0a"/>
              </a:rPr>
              <a:t>J Am Coll </a:t>
            </a:r>
            <a:r>
              <a:rPr lang="en-US" altLang="ko-KR" sz="1400" b="0" i="0" u="none" strike="noStrike" baseline="0" dirty="0" err="1">
                <a:latin typeface="AdvOT7433db0a"/>
              </a:rPr>
              <a:t>Cardiol</a:t>
            </a:r>
            <a:r>
              <a:rPr lang="en-US" altLang="ko-KR" sz="1400" b="0" i="0" u="none" strike="noStrike" baseline="0" dirty="0">
                <a:latin typeface="AdvOT7433db0a"/>
              </a:rPr>
              <a:t> 2020;76:719–34</a:t>
            </a:r>
            <a:endParaRPr lang="ko-KR" altLang="en-US" sz="11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7F70F0D-F566-4EB7-A0AB-2C8D5237DE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7615" y="2550971"/>
            <a:ext cx="4689665" cy="381468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2A10F38-80F0-4ADB-8AF0-6CE54EFA8F3E}"/>
              </a:ext>
            </a:extLst>
          </p:cNvPr>
          <p:cNvSpPr/>
          <p:nvPr/>
        </p:nvSpPr>
        <p:spPr>
          <a:xfrm>
            <a:off x="7825339" y="2367815"/>
            <a:ext cx="70264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58E6D2-FA39-42B1-8C33-53DEBB8C5E4B}"/>
              </a:ext>
            </a:extLst>
          </p:cNvPr>
          <p:cNvSpPr/>
          <p:nvPr/>
        </p:nvSpPr>
        <p:spPr>
          <a:xfrm>
            <a:off x="6765741" y="3973630"/>
            <a:ext cx="70264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C3C01BD-F270-40B1-AE59-1DE2D2CB12F7}"/>
              </a:ext>
            </a:extLst>
          </p:cNvPr>
          <p:cNvSpPr/>
          <p:nvPr/>
        </p:nvSpPr>
        <p:spPr>
          <a:xfrm>
            <a:off x="8612188" y="5719431"/>
            <a:ext cx="82057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BB86CED-0E8A-430D-A311-F2519A575167}"/>
              </a:ext>
            </a:extLst>
          </p:cNvPr>
          <p:cNvSpPr/>
          <p:nvPr/>
        </p:nvSpPr>
        <p:spPr>
          <a:xfrm>
            <a:off x="10523490" y="3719719"/>
            <a:ext cx="82057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265FFA4-4A7B-46A9-A927-8D56A68387F7}"/>
              </a:ext>
            </a:extLst>
          </p:cNvPr>
          <p:cNvSpPr/>
          <p:nvPr/>
        </p:nvSpPr>
        <p:spPr>
          <a:xfrm>
            <a:off x="9782460" y="2508539"/>
            <a:ext cx="82057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04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D493B54-BCF9-47C4-95FE-AFB289811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24"/>
          <a:stretch/>
        </p:blipFill>
        <p:spPr>
          <a:xfrm>
            <a:off x="571086" y="1168147"/>
            <a:ext cx="5925968" cy="546366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420810B-0849-4F8E-BEF5-2AA43AF34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453" y="1613422"/>
            <a:ext cx="4573604" cy="237987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4EA8D8E-882F-4DC3-BD10-385A2E4A5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453" y="4246170"/>
            <a:ext cx="5147506" cy="16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76487-E966-4FAC-8990-AD0CCBD30954}"/>
              </a:ext>
            </a:extLst>
          </p:cNvPr>
          <p:cNvSpPr txBox="1"/>
          <p:nvPr/>
        </p:nvSpPr>
        <p:spPr>
          <a:xfrm>
            <a:off x="1791841" y="59740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altLang="ko-KR" sz="2800" b="1" dirty="0">
                <a:latin typeface="Arial Narrow" panose="020B0606020202030204" pitchFamily="34" charset="0"/>
              </a:rPr>
              <a:t>Prevention of SCD</a:t>
            </a:r>
            <a:endParaRPr lang="ko-KR" alt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B74E4-ED1D-4C24-BCA8-0465A2654FBF}"/>
              </a:ext>
            </a:extLst>
          </p:cNvPr>
          <p:cNvSpPr txBox="1"/>
          <p:nvPr/>
        </p:nvSpPr>
        <p:spPr>
          <a:xfrm>
            <a:off x="1983788" y="1770183"/>
            <a:ext cx="7581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ko-KR" sz="2800" b="1" dirty="0">
                <a:latin typeface="Arial Narrow" panose="020B0606020202030204" pitchFamily="34" charset="0"/>
              </a:rPr>
              <a:t>Device related complication</a:t>
            </a:r>
          </a:p>
          <a:p>
            <a:r>
              <a:rPr lang="en-US" altLang="ko-KR" sz="2800" b="1" dirty="0">
                <a:latin typeface="Arial Narrow" panose="020B0606020202030204" pitchFamily="34" charset="0"/>
              </a:rPr>
              <a:t>(infection, inappropriate discharge, anxiety)  </a:t>
            </a:r>
            <a:endParaRPr lang="ko-KR" alt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Primary</a:t>
            </a:r>
            <a:r>
              <a:rPr lang="ko-KR" altLang="en-US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 </a:t>
            </a: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prevention ICD implantation &amp; ICD generator change 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3DB5E9D-455D-45E5-A0FB-116117F5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64" y="3084682"/>
            <a:ext cx="2816920" cy="191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78F04D0-9F2B-4385-A3C8-4DBD81C3F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217" y="3101299"/>
            <a:ext cx="2629314" cy="179581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2EA11AC-BEFC-473A-A798-4BC0C130C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13" y="3253869"/>
            <a:ext cx="2045575" cy="178300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0E2CDCF-9519-412F-B0B8-AD82A445A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266" y="2875945"/>
            <a:ext cx="3077198" cy="417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CEA2C2-0443-496D-91D6-72B8CE88E085}"/>
              </a:ext>
            </a:extLst>
          </p:cNvPr>
          <p:cNvSpPr txBox="1"/>
          <p:nvPr/>
        </p:nvSpPr>
        <p:spPr>
          <a:xfrm>
            <a:off x="5893863" y="5204647"/>
            <a:ext cx="987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/>
              <a:t>VS.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58208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32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Natural history of </a:t>
            </a:r>
            <a:r>
              <a:rPr lang="en-US" altLang="ko-KR" sz="3200" b="1" dirty="0" err="1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HFrecEF</a:t>
            </a:r>
            <a:r>
              <a:rPr lang="en-US" altLang="ko-KR" sz="32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A3863-D5FF-4B84-8BA0-4D2438CDACF9}"/>
              </a:ext>
            </a:extLst>
          </p:cNvPr>
          <p:cNvSpPr txBox="1"/>
          <p:nvPr/>
        </p:nvSpPr>
        <p:spPr>
          <a:xfrm>
            <a:off x="7586216" y="6365651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0" i="0" u="none" strike="noStrike" baseline="0" dirty="0">
                <a:latin typeface="AdvOT7433db0a"/>
              </a:rPr>
              <a:t>J Am Coll </a:t>
            </a:r>
            <a:r>
              <a:rPr lang="en-US" altLang="ko-KR" sz="1400" b="0" i="0" u="none" strike="noStrike" baseline="0" dirty="0" err="1">
                <a:latin typeface="AdvOT7433db0a"/>
              </a:rPr>
              <a:t>Cardiol</a:t>
            </a:r>
            <a:r>
              <a:rPr lang="en-US" altLang="ko-KR" sz="1400" b="0" i="0" u="none" strike="noStrike" baseline="0" dirty="0">
                <a:latin typeface="AdvOT7433db0a"/>
              </a:rPr>
              <a:t> 2020;76:719–34</a:t>
            </a:r>
            <a:endParaRPr lang="ko-KR" alt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FC0F4-3500-438A-8D40-EE3D2B91C83D}"/>
              </a:ext>
            </a:extLst>
          </p:cNvPr>
          <p:cNvSpPr txBox="1"/>
          <p:nvPr/>
        </p:nvSpPr>
        <p:spPr>
          <a:xfrm>
            <a:off x="1463039" y="2384821"/>
            <a:ext cx="9827394" cy="364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Cardiomyocyte dysfunction that result in </a:t>
            </a:r>
            <a:r>
              <a:rPr lang="en-US" altLang="ko-KR" sz="2000" dirty="0" err="1">
                <a:latin typeface="Arial Black" panose="020B0A04020102020204" pitchFamily="34" charset="0"/>
                <a:cs typeface="Calibri" panose="020F0502020204030204" pitchFamily="34" charset="0"/>
              </a:rPr>
              <a:t>HFrEF</a:t>
            </a: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 are partially modifiable, however, </a:t>
            </a:r>
            <a:r>
              <a:rPr lang="en-US" altLang="ko-KR" sz="2000" dirty="0">
                <a:solidFill>
                  <a:srgbClr val="C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persistent abnormalities in myofibril mechanics and myocyte biology do not resolve fully.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en-US" altLang="ko-KR" sz="700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Significant proportion will develop recurrent LV dysfunction accompanied </a:t>
            </a:r>
            <a:r>
              <a:rPr lang="en-US" altLang="ko-KR" sz="2000" dirty="0">
                <a:solidFill>
                  <a:srgbClr val="C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by recurrent HF events</a:t>
            </a: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Arial Black" panose="020B0A04020102020204" pitchFamily="34" charset="0"/>
              </a:rPr>
              <a:t>Myocardial </a:t>
            </a:r>
            <a:r>
              <a:rPr lang="en-US" altLang="ko-K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“remission</a:t>
            </a:r>
            <a:r>
              <a:rPr lang="en-US" altLang="ko-KR" sz="2000" dirty="0">
                <a:latin typeface="Arial Black" panose="020B0A04020102020204" pitchFamily="34" charset="0"/>
              </a:rPr>
              <a:t>” rather than a true cure of HF. 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ko-KR" alt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9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 Is implantable-cardioverter defibrillator generator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change indicated in </a:t>
            </a:r>
            <a:r>
              <a:rPr lang="en-US" altLang="ko-KR" sz="2400" b="1" dirty="0" err="1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HFrecEF</a:t>
            </a: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 patients?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A3863-D5FF-4B84-8BA0-4D2438CDACF9}"/>
              </a:ext>
            </a:extLst>
          </p:cNvPr>
          <p:cNvSpPr txBox="1"/>
          <p:nvPr/>
        </p:nvSpPr>
        <p:spPr>
          <a:xfrm>
            <a:off x="7586216" y="6365651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0" i="0" u="none" strike="noStrike" baseline="0" dirty="0">
                <a:latin typeface="AdvOT7433db0a"/>
              </a:rPr>
              <a:t>J Am Coll </a:t>
            </a:r>
            <a:r>
              <a:rPr lang="en-US" altLang="ko-KR" sz="1400" b="0" i="0" u="none" strike="noStrike" baseline="0" dirty="0" err="1">
                <a:latin typeface="AdvOT7433db0a"/>
              </a:rPr>
              <a:t>Cardiol</a:t>
            </a:r>
            <a:r>
              <a:rPr lang="en-US" altLang="ko-KR" sz="1400" b="0" i="0" u="none" strike="noStrike" baseline="0" dirty="0">
                <a:latin typeface="AdvOT7433db0a"/>
              </a:rPr>
              <a:t> 2020;76:719–34</a:t>
            </a:r>
            <a:endParaRPr lang="ko-KR" alt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D9769-6391-4347-8F88-D5F30A98B3BE}"/>
              </a:ext>
            </a:extLst>
          </p:cNvPr>
          <p:cNvSpPr txBox="1"/>
          <p:nvPr/>
        </p:nvSpPr>
        <p:spPr>
          <a:xfrm>
            <a:off x="1241657" y="2384153"/>
            <a:ext cx="10385659" cy="389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 Black" panose="020B0A04020102020204" pitchFamily="34" charset="0"/>
                <a:cs typeface="Calibri" panose="020F0502020204030204" pitchFamily="34" charset="0"/>
              </a:rPr>
              <a:t>Guidelines do mention that ICD therapy may be appropriate for patients who carry certain pathogenic genetic </a:t>
            </a:r>
            <a:r>
              <a:rPr lang="en-US" altLang="ko-KR" sz="1600" dirty="0">
                <a:highlight>
                  <a:srgbClr val="FFFF00"/>
                </a:highlight>
                <a:latin typeface="Arial Black" panose="020B0A04020102020204" pitchFamily="34" charset="0"/>
                <a:cs typeface="Calibri" panose="020F0502020204030204" pitchFamily="34" charset="0"/>
              </a:rPr>
              <a:t>mutations </a:t>
            </a:r>
            <a:r>
              <a:rPr lang="en-US" altLang="ko-KR" sz="1600" dirty="0">
                <a:solidFill>
                  <a:srgbClr val="C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Calibri" panose="020F0502020204030204" pitchFamily="34" charset="0"/>
              </a:rPr>
              <a:t>associated with high arrhythmia risk regardless of LVEF </a:t>
            </a:r>
            <a:r>
              <a:rPr lang="en-US" altLang="ko-KR" sz="1600" dirty="0">
                <a:latin typeface="Arial Black" panose="020B0A04020102020204" pitchFamily="34" charset="0"/>
                <a:cs typeface="Calibri" panose="020F0502020204030204" pitchFamily="34" charset="0"/>
              </a:rPr>
              <a:t>if clinical HF is present.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rgbClr val="C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Calibri" panose="020F0502020204030204" pitchFamily="34" charset="0"/>
              </a:rPr>
              <a:t>Because fatal arrhythmias may occur despite normalization of LVEF</a:t>
            </a:r>
            <a:r>
              <a:rPr lang="en-US" altLang="ko-KR" sz="1600" dirty="0">
                <a:latin typeface="Arial Black" panose="020B0A04020102020204" pitchFamily="34" charset="0"/>
                <a:cs typeface="Calibri" panose="020F0502020204030204" pitchFamily="34" charset="0"/>
              </a:rPr>
              <a:t>, considerations for prophylactic placement of an ICD have been recommended independent of EF. </a:t>
            </a:r>
            <a:endParaRPr lang="en-US" altLang="ko-KR" sz="500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1600" u="sng" dirty="0">
                <a:latin typeface="Arial Black" panose="020B0A04020102020204" pitchFamily="34" charset="0"/>
                <a:cs typeface="Calibri" panose="020F0502020204030204" pitchFamily="34" charset="0"/>
              </a:rPr>
              <a:t>There are no prospective trials of ICD therapy among </a:t>
            </a:r>
            <a:r>
              <a:rPr lang="en-US" altLang="ko-KR" sz="1600" u="sng" dirty="0" err="1">
                <a:latin typeface="Arial Black" panose="020B0A04020102020204" pitchFamily="34" charset="0"/>
                <a:cs typeface="Calibri" panose="020F0502020204030204" pitchFamily="34" charset="0"/>
              </a:rPr>
              <a:t>HFrecEF</a:t>
            </a:r>
            <a:r>
              <a:rPr lang="en-US" altLang="ko-KR" sz="1600" u="sng" dirty="0">
                <a:latin typeface="Arial Black" panose="020B0A04020102020204" pitchFamily="34" charset="0"/>
                <a:cs typeface="Calibri" panose="020F0502020204030204" pitchFamily="34" charset="0"/>
              </a:rPr>
              <a:t> populations.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 Black" panose="020B0A04020102020204" pitchFamily="34" charset="0"/>
              </a:rPr>
              <a:t>The best evidence to date, the data would </a:t>
            </a:r>
            <a:r>
              <a:rPr lang="en-US" altLang="ko-KR" sz="1600" dirty="0">
                <a:solidFill>
                  <a:srgbClr val="C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support ICD generator change for most patients with </a:t>
            </a:r>
            <a:r>
              <a:rPr lang="en-US" altLang="ko-KR" sz="1600" dirty="0" err="1">
                <a:solidFill>
                  <a:srgbClr val="C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HFrecEF</a:t>
            </a:r>
            <a:r>
              <a:rPr lang="en-US" altLang="ko-KR" sz="1600" dirty="0">
                <a:solidFill>
                  <a:srgbClr val="C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,</a:t>
            </a:r>
            <a:r>
              <a:rPr lang="en-US" altLang="ko-KR" sz="1600" dirty="0">
                <a:latin typeface="Arial Black" panose="020B0A04020102020204" pitchFamily="34" charset="0"/>
              </a:rPr>
              <a:t> especially if a deleterious genetic mutation associated with high arrhythmia risk is present, history of appropriate shocks is documented, or the ECG remains abnormal.</a:t>
            </a:r>
            <a:endParaRPr lang="ko-KR" alt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57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EBE274-958F-4E25-AA8B-9FB8AB69E43C}"/>
              </a:ext>
            </a:extLst>
          </p:cNvPr>
          <p:cNvSpPr txBox="1"/>
          <p:nvPr/>
        </p:nvSpPr>
        <p:spPr>
          <a:xfrm>
            <a:off x="7626350" y="6427113"/>
            <a:ext cx="4332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/>
              <a:t>A </a:t>
            </a:r>
            <a:r>
              <a:rPr lang="en-US" altLang="ko-KR" sz="1050" dirty="0" err="1"/>
              <a:t>Smer</a:t>
            </a:r>
            <a:r>
              <a:rPr lang="en-US" altLang="ko-KR" sz="1050" dirty="0"/>
              <a:t> et al. Am J </a:t>
            </a:r>
            <a:r>
              <a:rPr lang="en-US" altLang="ko-KR" sz="1050" dirty="0" err="1"/>
              <a:t>Cardiol</a:t>
            </a:r>
            <a:r>
              <a:rPr lang="en-US" altLang="ko-KR" sz="1050" dirty="0"/>
              <a:t> 2017;120:279-86</a:t>
            </a:r>
            <a:endParaRPr lang="ko-KR" altLang="en-US" sz="105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63651FF-F3A9-473A-BF2C-8489B5C1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691" y="2018216"/>
            <a:ext cx="5818544" cy="222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Arial Narrow" panose="020B0606020202030204" pitchFamily="34" charset="0"/>
              </a:rPr>
              <a:t>16 studies including</a:t>
            </a:r>
            <a:r>
              <a:rPr lang="ko-KR" altLang="en-US" sz="2000" dirty="0">
                <a:latin typeface="Arial Narrow" panose="020B0606020202030204" pitchFamily="34" charset="0"/>
              </a:rPr>
              <a:t> </a:t>
            </a:r>
            <a:r>
              <a:rPr lang="en-US" altLang="ko-KR" sz="2000" dirty="0">
                <a:latin typeface="Arial Narrow" panose="020B0606020202030204" pitchFamily="34" charset="0"/>
              </a:rPr>
              <a:t>MADIT-CRT, DEFINITE, 3959 pts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Arial Narrow" panose="020B0606020202030204" pitchFamily="34" charset="0"/>
              </a:rPr>
              <a:t>improvement in LVEF to &gt;35% “improved LVEF group” 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Arial Narrow" panose="020B0606020202030204" pitchFamily="34" charset="0"/>
              </a:rPr>
              <a:t>Appropriate ICD therapy rates were significantly lower in the improved LVEF group compared with the low LVEF group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B0FAB97-A237-4632-89BF-BFDF819E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524" y="4028466"/>
            <a:ext cx="5040787" cy="256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EAC971-3758-4B79-B2B7-1FC248BC0C83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A Meta-Analysis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9B5165C-1D41-4D4E-82BC-9CF286CF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5" y="2018216"/>
            <a:ext cx="5818544" cy="1622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6C8FE7-1BB2-4A69-826D-5CDF03D73799}"/>
              </a:ext>
            </a:extLst>
          </p:cNvPr>
          <p:cNvSpPr txBox="1"/>
          <p:nvPr/>
        </p:nvSpPr>
        <p:spPr>
          <a:xfrm>
            <a:off x="6518453" y="4578012"/>
            <a:ext cx="54406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ko-KR" sz="1600" b="0" i="0" u="none" strike="noStrike" baseline="0" dirty="0">
                <a:latin typeface="Arial Black" panose="020B0A04020102020204" pitchFamily="34" charset="0"/>
              </a:rPr>
              <a:t>In the meta-analysis, improved LVEF group had significantly lower (</a:t>
            </a:r>
            <a:r>
              <a:rPr lang="en-US" altLang="ko-KR" sz="1600" b="0" i="0" u="none" strike="noStrike" baseline="0" dirty="0">
                <a:solidFill>
                  <a:srgbClr val="C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3.3% </a:t>
            </a:r>
            <a:r>
              <a:rPr lang="en-US" altLang="ko-KR" sz="1600" b="0" i="0" u="none" strike="noStrike" baseline="0" dirty="0">
                <a:highlight>
                  <a:srgbClr val="FFFF00"/>
                </a:highlight>
                <a:latin typeface="Arial Black" panose="020B0A04020102020204" pitchFamily="34" charset="0"/>
              </a:rPr>
              <a:t>vs 7.2% </a:t>
            </a:r>
            <a:r>
              <a:rPr lang="en-US" altLang="ko-KR" sz="1600" b="0" i="0" u="none" strike="noStrike" baseline="0" dirty="0">
                <a:latin typeface="Arial Black" panose="020B0A04020102020204" pitchFamily="34" charset="0"/>
              </a:rPr>
              <a:t>per year IRR 0.52; CI 0.38 to 0.70; p &lt;0.001) </a:t>
            </a:r>
            <a:r>
              <a:rPr lang="en-US" altLang="ko-KR" sz="1600" b="0" i="0" u="none" strike="noStrike" baseline="0" dirty="0">
                <a:solidFill>
                  <a:srgbClr val="C00000"/>
                </a:solidFill>
                <a:latin typeface="Arial Black" panose="020B0A04020102020204" pitchFamily="34" charset="0"/>
              </a:rPr>
              <a:t>appropriate ICD therapies </a:t>
            </a:r>
            <a:r>
              <a:rPr lang="en-US" altLang="ko-KR" sz="1600" b="0" i="0" u="none" strike="noStrike" baseline="0" dirty="0">
                <a:latin typeface="Arial Black" panose="020B0A04020102020204" pitchFamily="34" charset="0"/>
              </a:rPr>
              <a:t>which was uniformly seen across all subgroups (ICD-only studies: IRR 0.59; p [ 0.004)</a:t>
            </a:r>
            <a:endParaRPr lang="ko-KR" alt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01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A Systematic Review and Meta-Analysis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A3863-D5FF-4B84-8BA0-4D2438CDACF9}"/>
              </a:ext>
            </a:extLst>
          </p:cNvPr>
          <p:cNvSpPr txBox="1"/>
          <p:nvPr/>
        </p:nvSpPr>
        <p:spPr>
          <a:xfrm>
            <a:off x="7586216" y="6365651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ko-KR" sz="1400" b="0" i="0" u="none" strike="noStrike" baseline="0" dirty="0">
                <a:latin typeface="AdvOT7433db0a"/>
              </a:rPr>
              <a:t>Circ Arrhythm Electrophysiol. 2021;14:e009139</a:t>
            </a:r>
            <a:endParaRPr lang="ko-KR" altLang="en-US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1ADCDDC-2D98-4A5F-8BAC-97278443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2" y="1883651"/>
            <a:ext cx="5157487" cy="247559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F00DB18-0C81-48B8-8590-C0E4A6631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41886"/>
            <a:ext cx="5651498" cy="36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ko-KR" sz="1400" b="0" i="0" u="none" strike="noStrike" baseline="0" dirty="0">
                <a:latin typeface="Arial Black" panose="020B0A04020102020204" pitchFamily="34" charset="0"/>
              </a:rPr>
              <a:t>In 15 studies that included 29 730 patients, 25.3% had LVEF improvement &gt;35% at time of generator change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ko-KR" sz="1400" dirty="0">
                <a:latin typeface="Arial Black" panose="020B0A04020102020204" pitchFamily="34" charset="0"/>
              </a:rPr>
              <a:t>Appropriate ICD therapies; </a:t>
            </a:r>
            <a:r>
              <a:rPr lang="en-US" altLang="ko-KR" sz="1400" dirty="0">
                <a:solidFill>
                  <a:srgbClr val="C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4.6% </a:t>
            </a:r>
            <a:r>
              <a:rPr lang="en-US" altLang="ko-KR" sz="1400" dirty="0">
                <a:solidFill>
                  <a:srgbClr val="C00000"/>
                </a:solidFill>
                <a:latin typeface="Arial Black" panose="020B0A04020102020204" pitchFamily="34" charset="0"/>
              </a:rPr>
              <a:t>vs 10.7%, </a:t>
            </a:r>
            <a:r>
              <a:rPr lang="en-US" altLang="ko-KR" sz="1400" dirty="0">
                <a:latin typeface="Arial Black" panose="020B0A04020102020204" pitchFamily="34" charset="0"/>
              </a:rPr>
              <a:t>RR; 0.50 (0.36–0.68), </a:t>
            </a:r>
            <a:r>
              <a:rPr lang="en-US" altLang="ko-KR" sz="1400" i="1" dirty="0">
                <a:latin typeface="Arial Black" panose="020B0A04020102020204" pitchFamily="34" charset="0"/>
              </a:rPr>
              <a:t>p</a:t>
            </a:r>
            <a:r>
              <a:rPr lang="en-US" altLang="ko-KR" sz="1400" dirty="0">
                <a:latin typeface="Arial Black" panose="020B0A04020102020204" pitchFamily="34" charset="0"/>
              </a:rPr>
              <a:t>&lt;0.0001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ko-KR" sz="1400" dirty="0">
                <a:latin typeface="Arial Black" panose="020B0A04020102020204" pitchFamily="34" charset="0"/>
              </a:rPr>
              <a:t>All-cause mortality; 6.6% vs 10.9% per </a:t>
            </a:r>
            <a:r>
              <a:rPr lang="en-US" altLang="ko-KR" sz="1400" dirty="0" err="1">
                <a:latin typeface="Arial Black" panose="020B0A04020102020204" pitchFamily="34" charset="0"/>
              </a:rPr>
              <a:t>yr</a:t>
            </a:r>
            <a:r>
              <a:rPr lang="en-US" altLang="ko-KR" sz="1400" dirty="0">
                <a:latin typeface="Arial Black" panose="020B0A04020102020204" pitchFamily="34" charset="0"/>
              </a:rPr>
              <a:t>, RR; 0.65 (0.62–0.69), </a:t>
            </a:r>
            <a:r>
              <a:rPr lang="en-US" altLang="ko-KR" sz="1400" i="1" dirty="0">
                <a:latin typeface="Arial Black" panose="020B0A04020102020204" pitchFamily="34" charset="0"/>
              </a:rPr>
              <a:t>p</a:t>
            </a:r>
            <a:r>
              <a:rPr lang="en-US" altLang="ko-KR" sz="1400" dirty="0">
                <a:latin typeface="Arial Black" panose="020B0A04020102020204" pitchFamily="34" charset="0"/>
              </a:rPr>
              <a:t>&lt;0.0001. 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ko-KR" sz="1400" dirty="0">
                <a:latin typeface="Arial Black" panose="020B0A04020102020204" pitchFamily="34" charset="0"/>
              </a:rPr>
              <a:t>Ventricular arrhythmia  was significantly lower in patients without prior ICD therapies (3.9% per annum), compared with those with prior ICD therapies (12.5 % per annum), RR 0.37 (0.33–0.41), </a:t>
            </a:r>
            <a:r>
              <a:rPr lang="en-US" altLang="ko-KR" sz="1400" i="1" dirty="0">
                <a:latin typeface="Arial Black" panose="020B0A04020102020204" pitchFamily="34" charset="0"/>
              </a:rPr>
              <a:t>p</a:t>
            </a:r>
            <a:r>
              <a:rPr lang="en-US" altLang="ko-KR" sz="1400" dirty="0">
                <a:latin typeface="Arial Black" panose="020B0A04020102020204" pitchFamily="34" charset="0"/>
              </a:rPr>
              <a:t>&lt;0.001.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1D13170-521D-4F30-B427-C2120F529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8" y="4500113"/>
            <a:ext cx="4966275" cy="22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8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Sacubitril/Valsartan and SCD according to ICD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A3863-D5FF-4B84-8BA0-4D2438CDACF9}"/>
              </a:ext>
            </a:extLst>
          </p:cNvPr>
          <p:cNvSpPr txBox="1"/>
          <p:nvPr/>
        </p:nvSpPr>
        <p:spPr>
          <a:xfrm>
            <a:off x="7586216" y="6365651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0" i="0" u="none" strike="noStrike" baseline="0" dirty="0">
                <a:latin typeface="AdvOT7433db0a"/>
              </a:rPr>
              <a:t>J Am Coll </a:t>
            </a:r>
            <a:r>
              <a:rPr lang="en-US" altLang="ko-KR" sz="1400" b="0" i="0" u="none" strike="noStrike" baseline="0" dirty="0" err="1">
                <a:latin typeface="AdvOT7433db0a"/>
              </a:rPr>
              <a:t>Cardiol</a:t>
            </a:r>
            <a:r>
              <a:rPr lang="en-US" altLang="ko-KR" sz="1400" b="0" i="0" u="none" strike="noStrike" baseline="0" dirty="0">
                <a:latin typeface="AdvOT7433db0a"/>
              </a:rPr>
              <a:t> HF 2020;8:844–55</a:t>
            </a:r>
            <a:endParaRPr lang="ko-KR" altLang="en-US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7B25FC4-5DEB-450F-892C-B33820715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87"/>
          <a:stretch/>
        </p:blipFill>
        <p:spPr>
          <a:xfrm>
            <a:off x="259882" y="2715040"/>
            <a:ext cx="5447899" cy="266193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2547569-67B8-4294-9AC1-14555A931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05762"/>
            <a:ext cx="5747240" cy="408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69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Sacubitril/Valsartan and SCD according to ICD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75598-ED0F-40CC-855D-3725AFAEC21B}"/>
              </a:ext>
            </a:extLst>
          </p:cNvPr>
          <p:cNvSpPr txBox="1"/>
          <p:nvPr/>
        </p:nvSpPr>
        <p:spPr>
          <a:xfrm>
            <a:off x="7586216" y="6365651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0" i="0" u="none" strike="noStrike" baseline="0" dirty="0">
                <a:latin typeface="AdvOT7433db0a"/>
              </a:rPr>
              <a:t>J Am Coll </a:t>
            </a:r>
            <a:r>
              <a:rPr lang="en-US" altLang="ko-KR" sz="1400" b="0" i="0" u="none" strike="noStrike" baseline="0" dirty="0" err="1">
                <a:latin typeface="AdvOT7433db0a"/>
              </a:rPr>
              <a:t>Cardiol</a:t>
            </a:r>
            <a:r>
              <a:rPr lang="en-US" altLang="ko-KR" sz="1400" b="0" i="0" u="none" strike="noStrike" baseline="0" dirty="0">
                <a:latin typeface="AdvOT7433db0a"/>
              </a:rPr>
              <a:t> HF 2020;8:844–55</a:t>
            </a:r>
            <a:endParaRPr lang="ko-KR" altLang="en-US" sz="11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E680A6F-E5F5-4D7B-98E7-D9901544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7" y="2619221"/>
            <a:ext cx="5235259" cy="332010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83989E2-3D09-4F9E-9959-965A218FE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644" y="2619220"/>
            <a:ext cx="6260112" cy="35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4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Sacubitril/Valsartan and SCD according to ICD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A3863-D5FF-4B84-8BA0-4D2438CDACF9}"/>
              </a:ext>
            </a:extLst>
          </p:cNvPr>
          <p:cNvSpPr txBox="1"/>
          <p:nvPr/>
        </p:nvSpPr>
        <p:spPr>
          <a:xfrm>
            <a:off x="7586216" y="6365651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0" i="0" u="none" strike="noStrike" baseline="0" dirty="0">
                <a:latin typeface="AdvOT7433db0a"/>
              </a:rPr>
              <a:t>J Am Coll </a:t>
            </a:r>
            <a:r>
              <a:rPr lang="en-US" altLang="ko-KR" sz="1400" b="0" i="0" u="none" strike="noStrike" baseline="0" dirty="0" err="1">
                <a:latin typeface="AdvOT7433db0a"/>
              </a:rPr>
              <a:t>Cardiol</a:t>
            </a:r>
            <a:r>
              <a:rPr lang="en-US" altLang="ko-KR" sz="1400" b="0" i="0" u="none" strike="noStrike" baseline="0" dirty="0">
                <a:latin typeface="AdvOT7433db0a"/>
              </a:rPr>
              <a:t> 2020;76:719–34</a:t>
            </a:r>
            <a:endParaRPr lang="ko-KR" altLang="en-US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D0DDC4F-1413-44F2-9384-94421A676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95" y="2380738"/>
            <a:ext cx="4324873" cy="383420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2C56911-D87C-4FE8-9FA9-23D2D5CE8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822" y="1732895"/>
            <a:ext cx="3998332" cy="4947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BBB8EC-7948-4298-BC22-0D9004A11CCC}"/>
              </a:ext>
            </a:extLst>
          </p:cNvPr>
          <p:cNvSpPr txBox="1"/>
          <p:nvPr/>
        </p:nvSpPr>
        <p:spPr>
          <a:xfrm>
            <a:off x="5977065" y="1782165"/>
            <a:ext cx="592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Use of ICD was associated with a 56% lower risk of SCD in patients meeting ACC/AHA eligibility for a primary prevention  (HR: 0.44; 95% CI: 0.30 to 0.64 p &lt; 0.001). </a:t>
            </a:r>
            <a:endParaRPr lang="ko-KR" altLang="en-US" sz="1400" dirty="0">
              <a:latin typeface="Arial Narrow" panose="020B0606020202030204" pitchFamily="34" charset="0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2C41C3D6-4843-4125-9FB4-E5E3B873EBE2}"/>
              </a:ext>
            </a:extLst>
          </p:cNvPr>
          <p:cNvSpPr txBox="1">
            <a:spLocks/>
          </p:cNvSpPr>
          <p:nvPr/>
        </p:nvSpPr>
        <p:spPr>
          <a:xfrm>
            <a:off x="1582412" y="4963270"/>
            <a:ext cx="9770871" cy="670603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Sacubitril/valsartan significantly reduced SCD in both ICD and no ICD with eligible patients.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F793FB4-8D60-4E3E-B2B9-72BB249D7869}"/>
              </a:ext>
            </a:extLst>
          </p:cNvPr>
          <p:cNvSpPr/>
          <p:nvPr/>
        </p:nvSpPr>
        <p:spPr>
          <a:xfrm>
            <a:off x="6564429" y="3599848"/>
            <a:ext cx="4649003" cy="404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5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In summary 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C62AD-96D0-457E-8575-D14F027324E9}"/>
              </a:ext>
            </a:extLst>
          </p:cNvPr>
          <p:cNvSpPr txBox="1"/>
          <p:nvPr/>
        </p:nvSpPr>
        <p:spPr>
          <a:xfrm>
            <a:off x="453158" y="1775321"/>
            <a:ext cx="11285684" cy="456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Arial Black" panose="020B0A04020102020204" pitchFamily="34" charset="0"/>
              </a:rPr>
              <a:t>Until now, there are no prospective trials of ICD therapy among these patients. However, based on the best evidence to date,</a:t>
            </a:r>
            <a:endParaRPr lang="ko-KR" altLang="en-US" sz="2000" dirty="0">
              <a:latin typeface="Arial Black" panose="020B0A04020102020204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Should we change ICD generator in patients who have not experienced prior aborted cardiac arrest or syncope? </a:t>
            </a:r>
            <a:r>
              <a:rPr lang="en-US" altLang="ko-KR" sz="2000" i="1" dirty="0">
                <a:solidFill>
                  <a:srgbClr val="C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Calibri" panose="020F0502020204030204" pitchFamily="34" charset="0"/>
              </a:rPr>
              <a:t>Yes 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en-US" altLang="ko-KR" sz="700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Is ICD generator change indicated in </a:t>
            </a:r>
            <a:r>
              <a:rPr lang="en-US" altLang="ko-KR" sz="2000" dirty="0" err="1">
                <a:latin typeface="Arial Black" panose="020B0A04020102020204" pitchFamily="34" charset="0"/>
                <a:cs typeface="Calibri" panose="020F0502020204030204" pitchFamily="34" charset="0"/>
              </a:rPr>
              <a:t>HFrecEF</a:t>
            </a: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 patients? </a:t>
            </a:r>
            <a:r>
              <a:rPr lang="en-US" altLang="ko-KR" sz="2000" i="1" dirty="0">
                <a:solidFill>
                  <a:srgbClr val="C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Calibri" panose="020F0502020204030204" pitchFamily="34" charset="0"/>
              </a:rPr>
              <a:t>Yes</a:t>
            </a: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In particular, </a:t>
            </a:r>
            <a:r>
              <a:rPr lang="en-US" altLang="ko-KR" sz="2000" dirty="0">
                <a:highlight>
                  <a:srgbClr val="FFFF00"/>
                </a:highlight>
                <a:latin typeface="Arial Black" panose="020B0A04020102020204" pitchFamily="34" charset="0"/>
                <a:cs typeface="Calibri" panose="020F0502020204030204" pitchFamily="34" charset="0"/>
              </a:rPr>
              <a:t>the role of ICD in NICM should be limited to preventing SCD</a:t>
            </a: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, and more prospective studies are needed for the role of new HF medications (Sac/</a:t>
            </a:r>
            <a:r>
              <a:rPr lang="en-US" altLang="ko-KR" sz="2000" dirty="0" err="1">
                <a:latin typeface="Arial Black" panose="020B0A04020102020204" pitchFamily="34" charset="0"/>
                <a:cs typeface="Calibri" panose="020F0502020204030204" pitchFamily="34" charset="0"/>
              </a:rPr>
              <a:t>val</a:t>
            </a: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 (ARNI), SGLT2-i..) as alternative to ICD (</a:t>
            </a:r>
            <a:r>
              <a:rPr lang="en-US" altLang="ko-KR" sz="2000" dirty="0">
                <a:highlight>
                  <a:srgbClr val="FFFF00"/>
                </a:highlight>
                <a:latin typeface="Arial Black" panose="020B0A04020102020204" pitchFamily="34" charset="0"/>
                <a:cs typeface="Calibri" panose="020F0502020204030204" pitchFamily="34" charset="0"/>
              </a:rPr>
              <a:t>Factors associated with high arrhythmia risk regardless of LVEF</a:t>
            </a:r>
            <a:r>
              <a:rPr lang="en-US" altLang="ko-KR" sz="2000" dirty="0">
                <a:latin typeface="Arial Black" panose="020B0A0402010202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82083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EC3158-FA30-472F-9991-3A23EEB344AF}"/>
              </a:ext>
            </a:extLst>
          </p:cNvPr>
          <p:cNvSpPr txBox="1"/>
          <p:nvPr/>
        </p:nvSpPr>
        <p:spPr>
          <a:xfrm>
            <a:off x="4593024" y="34290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latin typeface="HY태고딕" panose="02030600000101010101" pitchFamily="18" charset="-127"/>
                <a:ea typeface="HY태고딕" panose="02030600000101010101" pitchFamily="18" charset="-127"/>
                <a:cs typeface="Calibri" panose="020F0502020204030204" pitchFamily="34" charset="0"/>
              </a:rPr>
              <a:t>감사합니다</a:t>
            </a:r>
            <a:endParaRPr lang="en-US" altLang="ko-KR" sz="4400" b="1" dirty="0">
              <a:latin typeface="HY태고딕" panose="02030600000101010101" pitchFamily="18" charset="-127"/>
              <a:ea typeface="HY태고딕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8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02EB13-4AD9-4FE6-93A1-EF0FD0750C01}"/>
              </a:ext>
            </a:extLst>
          </p:cNvPr>
          <p:cNvSpPr txBox="1"/>
          <p:nvPr/>
        </p:nvSpPr>
        <p:spPr>
          <a:xfrm>
            <a:off x="1083593" y="3278851"/>
            <a:ext cx="10164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Arial Black" panose="020B0A04020102020204" pitchFamily="34" charset="0"/>
              </a:rPr>
              <a:t>Defining the role of the ICD in patients with </a:t>
            </a:r>
            <a:r>
              <a:rPr lang="en-US" altLang="ko-KR" dirty="0">
                <a:highlight>
                  <a:srgbClr val="FFFF00"/>
                </a:highlight>
                <a:latin typeface="Arial Black" panose="020B0A04020102020204" pitchFamily="34" charset="0"/>
              </a:rPr>
              <a:t>different etiologies </a:t>
            </a:r>
            <a:r>
              <a:rPr lang="en-US" altLang="ko-KR" dirty="0">
                <a:latin typeface="Arial Black" panose="020B0A04020102020204" pitchFamily="34" charset="0"/>
              </a:rPr>
              <a:t>(ICM vs. NICM vs. HCM, inherited channelopathies…)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Arial Black" panose="020B0A04020102020204" pitchFamily="34" charset="0"/>
              </a:rPr>
              <a:t>After receiving initial device for appropriate indication, some patients may experience </a:t>
            </a:r>
            <a:r>
              <a:rPr lang="en-US" altLang="ko-KR" dirty="0">
                <a:highlight>
                  <a:srgbClr val="FFFF00"/>
                </a:highlight>
                <a:latin typeface="Arial Black" panose="020B0A04020102020204" pitchFamily="34" charset="0"/>
              </a:rPr>
              <a:t>improvement or recovery of LVEF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highlight>
                  <a:srgbClr val="FFFF00"/>
                </a:highlight>
                <a:latin typeface="Arial Black" panose="020B0A04020102020204" pitchFamily="34" charset="0"/>
              </a:rPr>
              <a:t>New HF </a:t>
            </a:r>
            <a:r>
              <a:rPr lang="en-US" altLang="ko-KR" dirty="0" err="1">
                <a:highlight>
                  <a:srgbClr val="FFFF00"/>
                </a:highlight>
                <a:latin typeface="Arial Black" panose="020B0A04020102020204" pitchFamily="34" charset="0"/>
              </a:rPr>
              <a:t>mdeications</a:t>
            </a:r>
            <a:r>
              <a:rPr lang="en-US" altLang="ko-KR" dirty="0">
                <a:highlight>
                  <a:srgbClr val="FFFF00"/>
                </a:highlight>
                <a:latin typeface="Arial Black" panose="020B0A04020102020204" pitchFamily="34" charset="0"/>
              </a:rPr>
              <a:t> </a:t>
            </a:r>
            <a:r>
              <a:rPr lang="en-US" altLang="ko-KR" dirty="0">
                <a:latin typeface="Arial Black" panose="020B0A04020102020204" pitchFamily="34" charset="0"/>
              </a:rPr>
              <a:t>(</a:t>
            </a:r>
            <a:r>
              <a:rPr lang="en-US" altLang="ko-KR" dirty="0" err="1">
                <a:latin typeface="Arial Black" panose="020B0A04020102020204" pitchFamily="34" charset="0"/>
              </a:rPr>
              <a:t>RASi</a:t>
            </a:r>
            <a:r>
              <a:rPr lang="en-US" altLang="ko-KR" dirty="0">
                <a:latin typeface="Arial Black" panose="020B0A04020102020204" pitchFamily="34" charset="0"/>
              </a:rPr>
              <a:t>, BB, MRA, Ivabradine, Sac/</a:t>
            </a:r>
            <a:r>
              <a:rPr lang="en-US" altLang="ko-KR" dirty="0" err="1">
                <a:latin typeface="Arial Black" panose="020B0A04020102020204" pitchFamily="34" charset="0"/>
              </a:rPr>
              <a:t>val</a:t>
            </a:r>
            <a:r>
              <a:rPr lang="en-US" altLang="ko-KR" dirty="0">
                <a:latin typeface="Arial Black" panose="020B0A04020102020204" pitchFamily="34" charset="0"/>
              </a:rPr>
              <a:t> (ARNI), SGLT2-i),….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E8973-4C8D-4B67-8F0C-999EACAB9B3C}"/>
              </a:ext>
            </a:extLst>
          </p:cNvPr>
          <p:cNvSpPr txBox="1"/>
          <p:nvPr/>
        </p:nvSpPr>
        <p:spPr>
          <a:xfrm>
            <a:off x="826641" y="1779939"/>
            <a:ext cx="10351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00B050"/>
                </a:solidFill>
                <a:latin typeface="Arial Black" panose="020B0A04020102020204" pitchFamily="34" charset="0"/>
              </a:rPr>
              <a:t>Generator replacement in recipients of primary prevention ICD therapy </a:t>
            </a:r>
            <a:endParaRPr lang="ko-KR" altLang="en-US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3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AA396B-AFB7-4F8E-A5BF-1A036C0E803A}"/>
              </a:ext>
            </a:extLst>
          </p:cNvPr>
          <p:cNvSpPr txBox="1"/>
          <p:nvPr/>
        </p:nvSpPr>
        <p:spPr>
          <a:xfrm>
            <a:off x="7586216" y="6365651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0" i="0" u="none" strike="noStrike" baseline="0" dirty="0">
                <a:latin typeface="AdvOTb7819099"/>
              </a:rPr>
              <a:t>European Heart Journal (2021) </a:t>
            </a:r>
            <a:r>
              <a:rPr lang="en-US" altLang="ko-KR" sz="1600" b="0" i="0" u="none" strike="noStrike" baseline="0" dirty="0">
                <a:latin typeface="AdvP3E7259"/>
              </a:rPr>
              <a:t>42</a:t>
            </a:r>
            <a:r>
              <a:rPr lang="en-US" altLang="ko-KR" sz="1600" b="0" i="0" u="none" strike="noStrike" baseline="0" dirty="0">
                <a:latin typeface="AdvOTb7819099"/>
              </a:rPr>
              <a:t>, 35993726</a:t>
            </a:r>
            <a:endParaRPr lang="ko-KR" altLang="en-US" sz="105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CA40B9-E26B-4831-AE21-B135C898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69" y="1828384"/>
            <a:ext cx="5986366" cy="4537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E7FDA6-BD17-44A8-A31D-AD8A01671432}"/>
              </a:ext>
            </a:extLst>
          </p:cNvPr>
          <p:cNvSpPr txBox="1"/>
          <p:nvPr/>
        </p:nvSpPr>
        <p:spPr>
          <a:xfrm>
            <a:off x="670331" y="1388757"/>
            <a:ext cx="11196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0" i="0" u="none" strike="noStrike" baseline="0" dirty="0">
                <a:latin typeface="Arial Black" panose="020B0A04020102020204" pitchFamily="34" charset="0"/>
              </a:rPr>
              <a:t>2021 ESC Guidelines for the diagnosis and treatment of acute and chronic heart fail</a:t>
            </a:r>
            <a:r>
              <a:rPr lang="en-US" altLang="ko-KR" sz="1400" dirty="0">
                <a:latin typeface="Arial Black" panose="020B0A04020102020204" pitchFamily="34" charset="0"/>
              </a:rPr>
              <a:t>ure</a:t>
            </a:r>
            <a:endParaRPr lang="ko-KR" alt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BCC03F2-D344-4717-B83E-D5BA9969FE98}"/>
              </a:ext>
            </a:extLst>
          </p:cNvPr>
          <p:cNvSpPr/>
          <p:nvPr/>
        </p:nvSpPr>
        <p:spPr>
          <a:xfrm>
            <a:off x="3480769" y="4620126"/>
            <a:ext cx="2053757" cy="7356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001017E-8C19-4D64-A52D-ECFA760FF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695"/>
          <a:stretch/>
        </p:blipFill>
        <p:spPr>
          <a:xfrm>
            <a:off x="7886641" y="2395390"/>
            <a:ext cx="3402418" cy="11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2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D2DD27F-C081-4E2C-8368-919CB6BE0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1"/>
          <a:stretch/>
        </p:blipFill>
        <p:spPr>
          <a:xfrm>
            <a:off x="3614767" y="1429116"/>
            <a:ext cx="4591915" cy="4866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E68B7-CED5-477C-A44A-20950BBA941E}"/>
              </a:ext>
            </a:extLst>
          </p:cNvPr>
          <p:cNvSpPr txBox="1"/>
          <p:nvPr/>
        </p:nvSpPr>
        <p:spPr>
          <a:xfrm>
            <a:off x="7586216" y="6365651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0" i="0" u="none" strike="noStrike" baseline="0" dirty="0">
                <a:latin typeface="AdvOTb7819099"/>
              </a:rPr>
              <a:t>European Heart Journal (2021) </a:t>
            </a:r>
            <a:r>
              <a:rPr lang="en-US" altLang="ko-KR" sz="1600" b="0" i="0" u="none" strike="noStrike" baseline="0" dirty="0">
                <a:latin typeface="AdvP3E7259"/>
              </a:rPr>
              <a:t>42</a:t>
            </a:r>
            <a:r>
              <a:rPr lang="en-US" altLang="ko-KR" sz="1600" b="0" i="0" u="none" strike="noStrike" baseline="0" dirty="0">
                <a:latin typeface="AdvOTb7819099"/>
              </a:rPr>
              <a:t>, 35993726</a:t>
            </a:r>
            <a:endParaRPr lang="ko-KR" altLang="en-US" sz="105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571A418-834E-488A-852B-D4200E0DC928}"/>
              </a:ext>
            </a:extLst>
          </p:cNvPr>
          <p:cNvSpPr/>
          <p:nvPr/>
        </p:nvSpPr>
        <p:spPr>
          <a:xfrm>
            <a:off x="3705726" y="5151045"/>
            <a:ext cx="4500956" cy="1144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0382A922-A3CA-477A-A756-A7F6525C1978}"/>
              </a:ext>
            </a:extLst>
          </p:cNvPr>
          <p:cNvCxnSpPr>
            <a:cxnSpLocks/>
          </p:cNvCxnSpPr>
          <p:nvPr/>
        </p:nvCxnSpPr>
        <p:spPr>
          <a:xfrm>
            <a:off x="3647897" y="3014870"/>
            <a:ext cx="21499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D605794-9055-45B7-860E-F1B284D5F259}"/>
              </a:ext>
            </a:extLst>
          </p:cNvPr>
          <p:cNvCxnSpPr/>
          <p:nvPr/>
        </p:nvCxnSpPr>
        <p:spPr>
          <a:xfrm>
            <a:off x="3952697" y="2358887"/>
            <a:ext cx="242159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2750CBD-F004-455E-9708-471CF96E11BB}"/>
              </a:ext>
            </a:extLst>
          </p:cNvPr>
          <p:cNvCxnSpPr>
            <a:cxnSpLocks/>
          </p:cNvCxnSpPr>
          <p:nvPr/>
        </p:nvCxnSpPr>
        <p:spPr>
          <a:xfrm>
            <a:off x="3674402" y="4419600"/>
            <a:ext cx="301794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231DC3F-C444-4BAA-A76B-E95635F5DC16}"/>
              </a:ext>
            </a:extLst>
          </p:cNvPr>
          <p:cNvCxnSpPr>
            <a:cxnSpLocks/>
          </p:cNvCxnSpPr>
          <p:nvPr/>
        </p:nvCxnSpPr>
        <p:spPr>
          <a:xfrm>
            <a:off x="3647897" y="4678017"/>
            <a:ext cx="21499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32CEE29-2C0E-4A9B-852E-ECDF7D254E16}"/>
              </a:ext>
            </a:extLst>
          </p:cNvPr>
          <p:cNvCxnSpPr>
            <a:cxnSpLocks/>
          </p:cNvCxnSpPr>
          <p:nvPr/>
        </p:nvCxnSpPr>
        <p:spPr>
          <a:xfrm>
            <a:off x="4542419" y="4207566"/>
            <a:ext cx="21499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1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SCD-</a:t>
            </a:r>
            <a:r>
              <a:rPr lang="en-US" altLang="ko-KR" sz="2400" b="1" dirty="0" err="1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HeFT</a:t>
            </a: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 trial 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81EB405-E21B-47F9-ACE7-CC4FF03EC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10" y="1862725"/>
            <a:ext cx="3600413" cy="449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4ED8C56-C089-47C4-975D-EA09A3383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497" y="1839175"/>
            <a:ext cx="3677233" cy="452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DBF4BF-7187-4346-A9E2-FD1595F376EF}"/>
              </a:ext>
            </a:extLst>
          </p:cNvPr>
          <p:cNvSpPr txBox="1"/>
          <p:nvPr/>
        </p:nvSpPr>
        <p:spPr>
          <a:xfrm>
            <a:off x="410816" y="2322279"/>
            <a:ext cx="378349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 Narrow" panose="020B0606020202030204" pitchFamily="34" charset="0"/>
              </a:rPr>
              <a:t>LVEF </a:t>
            </a:r>
            <a:r>
              <a:rPr lang="ko-KR" altLang="en-US" sz="1600" b="0" i="0" dirty="0">
                <a:solidFill>
                  <a:srgbClr val="202124"/>
                </a:solidFill>
                <a:effectLst/>
                <a:latin typeface="Arial Narrow" panose="020B0606020202030204" pitchFamily="34" charset="0"/>
              </a:rPr>
              <a:t>≤ </a:t>
            </a:r>
            <a:r>
              <a:rPr lang="en-US" altLang="ko-KR" sz="1600" b="0" i="0" dirty="0">
                <a:solidFill>
                  <a:srgbClr val="202124"/>
                </a:solidFill>
                <a:effectLst/>
                <a:latin typeface="Arial Narrow" panose="020B0606020202030204" pitchFamily="34" charset="0"/>
              </a:rPr>
              <a:t>35 %, NYHA II-III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 Narrow" panose="020B0606020202030204" pitchFamily="34" charset="0"/>
              </a:rPr>
              <a:t>Ischemic or non-ischemic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 Narrow" panose="020B0606020202030204" pitchFamily="34" charset="0"/>
              </a:rPr>
              <a:t>(2521 pts. (792 NICMP))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 Narrow" panose="020B0606020202030204" pitchFamily="34" charset="0"/>
              </a:rPr>
              <a:t>Medical vs. medical </a:t>
            </a:r>
            <a:r>
              <a:rPr lang="ko-KR" altLang="en-US" sz="1600" dirty="0">
                <a:latin typeface="Arial Narrow" panose="020B0606020202030204" pitchFamily="34" charset="0"/>
              </a:rPr>
              <a:t> </a:t>
            </a:r>
            <a:r>
              <a:rPr lang="en-US" altLang="ko-KR" sz="1600" dirty="0">
                <a:latin typeface="Arial Narrow" panose="020B0606020202030204" pitchFamily="34" charset="0"/>
              </a:rPr>
              <a:t>AMD vs. medical +ICD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939F16-1A04-420E-89D5-79ED680AB458}"/>
              </a:ext>
            </a:extLst>
          </p:cNvPr>
          <p:cNvSpPr txBox="1"/>
          <p:nvPr/>
        </p:nvSpPr>
        <p:spPr>
          <a:xfrm>
            <a:off x="7586216" y="636565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800" b="0" i="0" u="none" strike="noStrike" baseline="0" dirty="0">
                <a:latin typeface="AdvOT7433db0a"/>
              </a:rPr>
              <a:t>N </a:t>
            </a:r>
            <a:r>
              <a:rPr lang="en-US" altLang="ko-KR" sz="1800" b="0" i="0" u="none" strike="noStrike" baseline="0" dirty="0" err="1">
                <a:latin typeface="AdvOT7433db0a"/>
              </a:rPr>
              <a:t>Engl</a:t>
            </a:r>
            <a:r>
              <a:rPr lang="en-US" altLang="ko-KR" sz="1800" b="0" i="0" u="none" strike="noStrike" baseline="0" dirty="0">
                <a:latin typeface="AdvOT7433db0a"/>
              </a:rPr>
              <a:t> J Med 2005;352:225-37</a:t>
            </a:r>
            <a:endParaRPr lang="ko-KR" alt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7CA436-10B7-4E7D-AF2B-EE87C3484F5A}"/>
              </a:ext>
            </a:extLst>
          </p:cNvPr>
          <p:cNvSpPr txBox="1"/>
          <p:nvPr/>
        </p:nvSpPr>
        <p:spPr>
          <a:xfrm>
            <a:off x="145774" y="4399370"/>
            <a:ext cx="4114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Arial Narrow" panose="020B0606020202030204" pitchFamily="34" charset="0"/>
              </a:rPr>
              <a:t>In patients with NYHA class II or III CHF and LVEF of 35 percent or less, amiodarone has no favorable effect on survival, whereas single-lead, shock-only ICD therapy reduces </a:t>
            </a:r>
            <a:r>
              <a:rPr lang="en-US" altLang="ko-KR" dirty="0">
                <a:highlight>
                  <a:srgbClr val="FFFF00"/>
                </a:highlight>
                <a:latin typeface="Arial Narrow" panose="020B0606020202030204" pitchFamily="34" charset="0"/>
              </a:rPr>
              <a:t>overall mortality by 23 percent.</a:t>
            </a:r>
            <a:endParaRPr lang="ko-KR" altLang="en-US" dirty="0">
              <a:highlight>
                <a:srgbClr val="FFFF00"/>
              </a:highligh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6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Defibrillator Implantation in Patients with Nonischemic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Systolic Heart Failure (DANISH)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ECC9B-1F13-476F-BA32-AC9843F7807F}"/>
              </a:ext>
            </a:extLst>
          </p:cNvPr>
          <p:cNvSpPr txBox="1"/>
          <p:nvPr/>
        </p:nvSpPr>
        <p:spPr>
          <a:xfrm>
            <a:off x="556590" y="2491408"/>
            <a:ext cx="426720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 Narrow" panose="020B0606020202030204" pitchFamily="34" charset="0"/>
              </a:rPr>
              <a:t>LVEF </a:t>
            </a:r>
            <a:r>
              <a:rPr lang="ko-KR" altLang="en-US" sz="1600" b="0" i="0" dirty="0">
                <a:solidFill>
                  <a:srgbClr val="202124"/>
                </a:solidFill>
                <a:effectLst/>
                <a:latin typeface="Arial Narrow" panose="020B0606020202030204" pitchFamily="34" charset="0"/>
              </a:rPr>
              <a:t>≤ </a:t>
            </a:r>
            <a:r>
              <a:rPr lang="en-US" altLang="ko-KR" sz="1600" b="0" i="0" dirty="0">
                <a:solidFill>
                  <a:srgbClr val="202124"/>
                </a:solidFill>
                <a:effectLst/>
                <a:latin typeface="Arial Narrow" panose="020B0606020202030204" pitchFamily="34" charset="0"/>
              </a:rPr>
              <a:t>35 %, NYHA II-IV, NT-</a:t>
            </a:r>
            <a:r>
              <a:rPr lang="en-US" altLang="ko-KR" sz="1600" b="0" i="0" dirty="0" err="1">
                <a:solidFill>
                  <a:srgbClr val="202124"/>
                </a:solidFill>
                <a:effectLst/>
                <a:latin typeface="Arial Narrow" panose="020B0606020202030204" pitchFamily="34" charset="0"/>
              </a:rPr>
              <a:t>proBNP</a:t>
            </a:r>
            <a:r>
              <a:rPr lang="en-US" altLang="ko-KR" sz="1600" b="0" i="0" dirty="0">
                <a:solidFill>
                  <a:srgbClr val="202124"/>
                </a:solidFill>
                <a:effectLst/>
                <a:latin typeface="Arial Narrow" panose="020B0606020202030204" pitchFamily="34" charset="0"/>
              </a:rPr>
              <a:t>&gt;200pg/ml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 Narrow" panose="020B0606020202030204" pitchFamily="34" charset="0"/>
              </a:rPr>
              <a:t>non-ischemic 1116 pts.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 Narrow" panose="020B0606020202030204" pitchFamily="34" charset="0"/>
              </a:rPr>
              <a:t>Median f/up 5.6 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 Narrow" panose="020B0606020202030204" pitchFamily="34" charset="0"/>
              </a:rPr>
              <a:t>ICD vs. medical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7B80F-B125-47A0-A38E-B8A132FDEBBE}"/>
              </a:ext>
            </a:extLst>
          </p:cNvPr>
          <p:cNvSpPr txBox="1"/>
          <p:nvPr/>
        </p:nvSpPr>
        <p:spPr>
          <a:xfrm>
            <a:off x="7606094" y="6498173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0" i="0" u="none" strike="noStrike" baseline="0" dirty="0">
                <a:latin typeface="AdvOT7433db0a"/>
              </a:rPr>
              <a:t>N </a:t>
            </a:r>
            <a:r>
              <a:rPr lang="en-US" altLang="ko-KR" sz="1400" b="0" i="0" u="none" strike="noStrike" baseline="0" dirty="0" err="1">
                <a:latin typeface="AdvOT7433db0a"/>
              </a:rPr>
              <a:t>Engl</a:t>
            </a:r>
            <a:r>
              <a:rPr lang="en-US" altLang="ko-KR" sz="1400" b="0" i="0" u="none" strike="noStrike" baseline="0" dirty="0">
                <a:latin typeface="AdvOT7433db0a"/>
              </a:rPr>
              <a:t> J Med 2016;375:1221-30.</a:t>
            </a:r>
            <a:endParaRPr lang="ko-KR" alt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68299-13D1-4074-9E90-5793236935AA}"/>
              </a:ext>
            </a:extLst>
          </p:cNvPr>
          <p:cNvSpPr txBox="1"/>
          <p:nvPr/>
        </p:nvSpPr>
        <p:spPr>
          <a:xfrm>
            <a:off x="165650" y="4571735"/>
            <a:ext cx="4658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Arial Narrow" panose="020B0606020202030204" pitchFamily="34" charset="0"/>
              </a:rPr>
              <a:t>Sudden cardiac death occurred in 24 patients (4.3%) in the ICD group and in 46 patients (8.2%) in the control group (hazard ratio, 0.50; 95% CI, 0.31 to 0.82; P = 0.005).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D5E50DE-327B-4342-B418-D16B4F988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425" y="2226589"/>
            <a:ext cx="3452192" cy="427158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1791B2D-64CE-422C-A160-6EB0E152C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251" y="2952698"/>
            <a:ext cx="3670852" cy="28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Defibrillator Implantation in Patients with Nonischemic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Systolic Heart Failure (DANISH)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D30BB1-E3EF-42F1-9094-321688B19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24" y="2108439"/>
            <a:ext cx="4514692" cy="474956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AA549DC-E0E7-4E06-8FEA-7C2C031E0F2C}"/>
              </a:ext>
            </a:extLst>
          </p:cNvPr>
          <p:cNvSpPr/>
          <p:nvPr/>
        </p:nvSpPr>
        <p:spPr>
          <a:xfrm>
            <a:off x="1824323" y="6082748"/>
            <a:ext cx="4514694" cy="3445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E991377-350A-4027-9202-B3841E7BE40B}"/>
              </a:ext>
            </a:extLst>
          </p:cNvPr>
          <p:cNvSpPr/>
          <p:nvPr/>
        </p:nvSpPr>
        <p:spPr>
          <a:xfrm>
            <a:off x="1824323" y="2492795"/>
            <a:ext cx="4514694" cy="4182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1601A-E6BA-4A03-9321-9E69D4FE1470}"/>
              </a:ext>
            </a:extLst>
          </p:cNvPr>
          <p:cNvSpPr txBox="1"/>
          <p:nvPr/>
        </p:nvSpPr>
        <p:spPr>
          <a:xfrm>
            <a:off x="6395832" y="2943427"/>
            <a:ext cx="549799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ko-KR" sz="1800" b="0" i="0" u="none" strike="noStrike" baseline="0" dirty="0">
                <a:latin typeface="Arial Narrow" panose="020B0606020202030204" pitchFamily="34" charset="0"/>
              </a:rPr>
              <a:t>In the subgroup of patients who were </a:t>
            </a:r>
            <a:r>
              <a:rPr lang="en-US" altLang="ko-KR" sz="1800" b="0" i="0" u="none" strike="noStrike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younger than 68 </a:t>
            </a:r>
            <a:r>
              <a:rPr lang="en-US" altLang="ko-KR" sz="1800" b="0" i="0" u="none" strike="noStrike" baseline="0" dirty="0">
                <a:latin typeface="Arial Narrow" panose="020B0606020202030204" pitchFamily="34" charset="0"/>
              </a:rPr>
              <a:t>years of age, the rate of death from any cause was </a:t>
            </a:r>
            <a:r>
              <a:rPr lang="en-US" altLang="ko-KR" sz="1800" b="0" i="0" u="none" strike="noStrike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significantly lower </a:t>
            </a:r>
            <a:r>
              <a:rPr lang="en-US" altLang="ko-KR" sz="1800" b="0" i="0" u="none" strike="noStrike" baseline="0" dirty="0">
                <a:latin typeface="Arial Narrow" panose="020B0606020202030204" pitchFamily="34" charset="0"/>
              </a:rPr>
              <a:t>in the ICD group than in the control group (hazard ratio, 0.64; 95% CI, 0.45 to 0.90; P = 0.01). The effect of ICD implantation was independent of CRT status (P = 0.73 for the interaction).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ko-KR" sz="1800" b="0" i="0" u="none" strike="noStrike" baseline="0" dirty="0">
                <a:latin typeface="Arial Narrow" panose="020B0606020202030204" pitchFamily="34" charset="0"/>
              </a:rPr>
              <a:t>In this trial, prophylactic ICD implantation in patients with symptomatic systolic heart failure not caused by coronary artery disease was not associated with a significantly lower long-term rate of death from any cause than was usual clinical care.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1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2B3AA-2CA9-4873-9F36-414CC776970C}"/>
              </a:ext>
            </a:extLst>
          </p:cNvPr>
          <p:cNvSpPr txBox="1"/>
          <p:nvPr/>
        </p:nvSpPr>
        <p:spPr>
          <a:xfrm>
            <a:off x="1" y="1245148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Long term follow-up of SCD-</a:t>
            </a:r>
            <a:r>
              <a:rPr lang="en-US" altLang="ko-KR" sz="2400" b="1" dirty="0" err="1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HeFT</a:t>
            </a:r>
            <a:r>
              <a:rPr lang="en-US" altLang="ko-KR" sz="2400" b="1" dirty="0">
                <a:solidFill>
                  <a:srgbClr val="2D2D8A"/>
                </a:solidFill>
                <a:latin typeface="Arial Black" panose="020B0A04020102020204" pitchFamily="34" charset="0"/>
                <a:sym typeface="나눔고딕 Bold" charset="0"/>
              </a:rPr>
              <a:t> trial </a:t>
            </a:r>
            <a:endParaRPr kumimoji="0" lang="ko-KR" altLang="en-US" sz="2400" b="1" dirty="0">
              <a:solidFill>
                <a:srgbClr val="2D2D8A"/>
              </a:solidFill>
              <a:latin typeface="Arial Black" panose="020B0A04020102020204" pitchFamily="34" charset="0"/>
              <a:sym typeface="나눔고딕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5A657-A9B6-4555-A4F4-A355D9683BE0}"/>
              </a:ext>
            </a:extLst>
          </p:cNvPr>
          <p:cNvSpPr txBox="1"/>
          <p:nvPr/>
        </p:nvSpPr>
        <p:spPr>
          <a:xfrm>
            <a:off x="3643490" y="2181616"/>
            <a:ext cx="87301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0" i="0" u="none" strike="noStrike" baseline="0" dirty="0">
                <a:latin typeface="Arial Black" panose="020B0A04020102020204" pitchFamily="34" charset="0"/>
              </a:rPr>
              <a:t>Median follow-up was 11.0 years</a:t>
            </a:r>
            <a:endParaRPr lang="ko-KR" altLang="en-US" sz="4400" dirty="0">
              <a:latin typeface="Arial Black" panose="020B0A040201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5AB3591-E4D3-49F4-B320-D5F1C59E5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838" y="2546438"/>
            <a:ext cx="4002572" cy="31783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D11D711-97F3-4FFA-84A0-993172D7F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679" y="2500377"/>
            <a:ext cx="4002572" cy="3218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8BB840-B589-4F43-9420-446C4E9CFD2B}"/>
              </a:ext>
            </a:extLst>
          </p:cNvPr>
          <p:cNvSpPr txBox="1"/>
          <p:nvPr/>
        </p:nvSpPr>
        <p:spPr>
          <a:xfrm>
            <a:off x="394440" y="2812085"/>
            <a:ext cx="35046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600" b="0" i="0" u="none" strike="noStrike" baseline="0" dirty="0">
                <a:latin typeface="Arial Narrow" panose="020B0606020202030204" pitchFamily="34" charset="0"/>
              </a:rPr>
              <a:t>This study is limited by </a:t>
            </a:r>
            <a:r>
              <a:rPr lang="en-US" altLang="ko-KR" sz="1600" b="0" i="0" u="none" strike="noStrike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incomplete mortality data in 9% </a:t>
            </a:r>
            <a:r>
              <a:rPr lang="en-US" altLang="ko-KR" sz="1600" b="0" i="0" u="none" strike="noStrike" baseline="0" dirty="0">
                <a:latin typeface="Arial Narrow" panose="020B0606020202030204" pitchFamily="34" charset="0"/>
              </a:rPr>
              <a:t>of the original population. We had </a:t>
            </a:r>
            <a:r>
              <a:rPr lang="en-US" altLang="ko-KR" sz="1600" b="0" i="0" u="none" strike="noStrike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limited data </a:t>
            </a:r>
            <a:r>
              <a:rPr lang="en-US" altLang="ko-KR" sz="1600" b="0" i="0" u="none" strike="noStrike" baseline="0" dirty="0">
                <a:latin typeface="Arial Narrow" panose="020B0606020202030204" pitchFamily="34" charset="0"/>
              </a:rPr>
              <a:t>regarding late </a:t>
            </a:r>
            <a:r>
              <a:rPr lang="en-US" altLang="ko-KR" sz="1600" b="0" i="0" u="none" strike="noStrike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crossovers to ICD or CRT-D</a:t>
            </a:r>
            <a:r>
              <a:rPr lang="en-US" altLang="ko-KR" sz="1600" b="0" i="0" u="none" strike="noStrike" baseline="0" dirty="0">
                <a:latin typeface="Arial Narrow" panose="020B0606020202030204" pitchFamily="34" charset="0"/>
              </a:rPr>
              <a:t>, medication use, reasons for continued amiodarone use, ejection fraction, and other key clinical parameters. </a:t>
            </a:r>
            <a:r>
              <a:rPr lang="en-US" altLang="ko-KR" sz="1600" b="0" i="0" u="none" strike="noStrike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Potential bias could be introduced in these comparisons </a:t>
            </a:r>
            <a:r>
              <a:rPr lang="en-US" altLang="ko-KR" sz="1600" b="0" i="0" u="none" strike="noStrike" baseline="0" dirty="0">
                <a:latin typeface="Arial Narrow" panose="020B0606020202030204" pitchFamily="34" charset="0"/>
              </a:rPr>
              <a:t>due to placebo and amiodarone</a:t>
            </a:r>
          </a:p>
          <a:p>
            <a:pPr algn="l"/>
            <a:r>
              <a:rPr lang="en-US" altLang="ko-KR" sz="1600" b="0" i="0" u="none" strike="noStrike" baseline="0" dirty="0">
                <a:latin typeface="Arial Narrow" panose="020B0606020202030204" pitchFamily="34" charset="0"/>
              </a:rPr>
              <a:t>patients crossing over and receiving an ICD or CRT-D during extended follow-up. </a:t>
            </a:r>
            <a:endParaRPr lang="ko-KR" altLang="en-US" sz="4400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A74EC3-CDF3-4C08-9443-5064D730B0BF}"/>
              </a:ext>
            </a:extLst>
          </p:cNvPr>
          <p:cNvSpPr txBox="1"/>
          <p:nvPr/>
        </p:nvSpPr>
        <p:spPr>
          <a:xfrm>
            <a:off x="435839" y="6097778"/>
            <a:ext cx="11320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ko-KR" sz="1600" b="0" i="0" u="none" strike="noStrike" baseline="0" dirty="0">
                <a:latin typeface="Arial Black" panose="020B0A04020102020204" pitchFamily="34" charset="0"/>
              </a:rPr>
              <a:t>The magnitude of long-term benefit from the ICD is heterogenous and depends upon the etiology and severity of HF.</a:t>
            </a:r>
            <a:endParaRPr lang="ko-KR" alt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8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1677</Words>
  <Application>Microsoft Office PowerPoint</Application>
  <PresentationFormat>와이드스크린</PresentationFormat>
  <Paragraphs>146</Paragraphs>
  <Slides>28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3" baseType="lpstr">
      <vt:lpstr>AdvOT7433db0a</vt:lpstr>
      <vt:lpstr>AdvOT7433db0a+20</vt:lpstr>
      <vt:lpstr>AdvOTb7819099</vt:lpstr>
      <vt:lpstr>AdvP3E7259</vt:lpstr>
      <vt:lpstr>HY태고딕</vt:lpstr>
      <vt:lpstr>National Book</vt:lpstr>
      <vt:lpstr>TimesNewRoman</vt:lpstr>
      <vt:lpstr>YDIYMjO120-KSCpc-EUC-H</vt:lpstr>
      <vt:lpstr>맑은 고딕</vt:lpstr>
      <vt:lpstr>Arial</vt:lpstr>
      <vt:lpstr>Arial Black</vt:lpstr>
      <vt:lpstr>Arial Narrow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지혜</dc:creator>
  <cp:lastModifiedBy>백용수</cp:lastModifiedBy>
  <cp:revision>96</cp:revision>
  <dcterms:created xsi:type="dcterms:W3CDTF">2021-09-30T03:40:03Z</dcterms:created>
  <dcterms:modified xsi:type="dcterms:W3CDTF">2021-11-07T13:21:37Z</dcterms:modified>
</cp:coreProperties>
</file>